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0-1.png>
</file>

<file path=ppt/media/image-10-10.png>
</file>

<file path=ppt/media/image-10-11.png>
</file>

<file path=ppt/media/image-10-12.png>
</file>

<file path=ppt/media/image-10-13.png>
</file>

<file path=ppt/media/image-10-14.png>
</file>

<file path=ppt/media/image-10-15.png>
</file>

<file path=ppt/media/image-10-16.png>
</file>

<file path=ppt/media/image-10-17.png>
</file>

<file path=ppt/media/image-10-18.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3.png>
</file>

<file path=ppt/media/image-2-4.png>
</file>

<file path=ppt/media/image-2-5.png>
</file>

<file path=ppt/media/image-2-6.png>
</file>

<file path=ppt/media/image-2-7.png>
</file>

<file path=ppt/media/image-2-8.png>
</file>

<file path=ppt/media/image-2-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4.png>
</file>

<file path=ppt/media/image-3-5.png>
</file>

<file path=ppt/media/image-3-6.png>
</file>

<file path=ppt/media/image-3-7.png>
</file>

<file path=ppt/media/image-3-8.png>
</file>

<file path=ppt/media/image-3-9.png>
</file>

<file path=ppt/media/image-4-1.pn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4.png>
</file>

<file path=ppt/media/image-4-5.png>
</file>

<file path=ppt/media/image-4-6.png>
</file>

<file path=ppt/media/image-4-7.png>
</file>

<file path=ppt/media/image-4-8.png>
</file>

<file path=ppt/media/image-4-9.png>
</file>

<file path=ppt/media/image-5-1.png>
</file>

<file path=ppt/media/image-5-10.png>
</file>

<file path=ppt/media/image-5-11.png>
</file>

<file path=ppt/media/image-5-12.png>
</file>

<file path=ppt/media/image-5-13.png>
</file>

<file path=ppt/media/image-5-14.png>
</file>

<file path=ppt/media/image-5-15.png>
</file>

<file path=ppt/media/image-5-16.png>
</file>

<file path=ppt/media/image-5-17.png>
</file>

<file path=ppt/media/image-5-18.png>
</file>

<file path=ppt/media/image-5-19.png>
</file>

<file path=ppt/media/image-5-2.png>
</file>

<file path=ppt/media/image-5-20.png>
</file>

<file path=ppt/media/image-5-21.png>
</file>

<file path=ppt/media/image-5-22.png>
</file>

<file path=ppt/media/image-5-23.png>
</file>

<file path=ppt/media/image-5-24.png>
</file>

<file path=ppt/media/image-5-25.png>
</file>

<file path=ppt/media/image-5-26.png>
</file>

<file path=ppt/media/image-5-27.png>
</file>

<file path=ppt/media/image-5-28.png>
</file>

<file path=ppt/media/image-5-3.png>
</file>

<file path=ppt/media/image-5-4.png>
</file>

<file path=ppt/media/image-5-5.png>
</file>

<file path=ppt/media/image-5-6.png>
</file>

<file path=ppt/media/image-5-7.png>
</file>

<file path=ppt/media/image-5-8.png>
</file>

<file path=ppt/media/image-5-9.png>
</file>

<file path=ppt/media/image-6-1.png>
</file>

<file path=ppt/media/image-6-10.png>
</file>

<file path=ppt/media/image-6-11.png>
</file>

<file path=ppt/media/image-6-12.png>
</file>

<file path=ppt/media/image-6-13.png>
</file>

<file path=ppt/media/image-6-14.png>
</file>

<file path=ppt/media/image-6-15.png>
</file>

<file path=ppt/media/image-6-16.png>
</file>

<file path=ppt/media/image-6-17.png>
</file>

<file path=ppt/media/image-6-18.png>
</file>

<file path=ppt/media/image-6-19.png>
</file>

<file path=ppt/media/image-6-2.png>
</file>

<file path=ppt/media/image-6-20.png>
</file>

<file path=ppt/media/image-6-21.png>
</file>

<file path=ppt/media/image-6-22.png>
</file>

<file path=ppt/media/image-6-23.png>
</file>

<file path=ppt/media/image-6-3.png>
</file>

<file path=ppt/media/image-6-4.png>
</file>

<file path=ppt/media/image-6-5.png>
</file>

<file path=ppt/media/image-6-6.png>
</file>

<file path=ppt/media/image-6-7.png>
</file>

<file path=ppt/media/image-6-8.png>
</file>

<file path=ppt/media/image-6-9.png>
</file>

<file path=ppt/media/image-7-1.png>
</file>

<file path=ppt/media/image-7-10.png>
</file>

<file path=ppt/media/image-7-11.png>
</file>

<file path=ppt/media/image-7-12.png>
</file>

<file path=ppt/media/image-7-13.png>
</file>

<file path=ppt/media/image-7-14.png>
</file>

<file path=ppt/media/image-7-15.png>
</file>

<file path=ppt/media/image-7-16.png>
</file>

<file path=ppt/media/image-7-17.png>
</file>

<file path=ppt/media/image-7-18.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1.png>
</file>

<file path=ppt/media/image-8-10.png>
</file>

<file path=ppt/media/image-8-11.png>
</file>

<file path=ppt/media/image-8-12.png>
</file>

<file path=ppt/media/image-8-13.png>
</file>

<file path=ppt/media/image-8-14.png>
</file>

<file path=ppt/media/image-8-15.png>
</file>

<file path=ppt/media/image-8-16.png>
</file>

<file path=ppt/media/image-8-17.png>
</file>

<file path=ppt/media/image-8-18.png>
</file>

<file path=ppt/media/image-8-19.png>
</file>

<file path=ppt/media/image-8-2.png>
</file>

<file path=ppt/media/image-8-20.png>
</file>

<file path=ppt/media/image-8-21.png>
</file>

<file path=ppt/media/image-8-22.png>
</file>

<file path=ppt/media/image-8-23.png>
</file>

<file path=ppt/media/image-8-24.png>
</file>

<file path=ppt/media/image-8-25.png>
</file>

<file path=ppt/media/image-8-26.png>
</file>

<file path=ppt/media/image-8-27.png>
</file>

<file path=ppt/media/image-8-28.png>
</file>

<file path=ppt/media/image-8-3.png>
</file>

<file path=ppt/media/image-8-4.png>
</file>

<file path=ppt/media/image-8-5.png>
</file>

<file path=ppt/media/image-8-6.png>
</file>

<file path=ppt/media/image-8-7.png>
</file>

<file path=ppt/media/image-8-8.png>
</file>

<file path=ppt/media/image-8-9.png>
</file>

<file path=ppt/media/image-9-1.png>
</file>

<file path=ppt/media/image-9-10.png>
</file>

<file path=ppt/media/image-9-11.png>
</file>

<file path=ppt/media/image-9-12.png>
</file>

<file path=ppt/media/image-9-13.png>
</file>

<file path=ppt/media/image-9-14.png>
</file>

<file path=ppt/media/image-9-15.png>
</file>

<file path=ppt/media/image-9-16.png>
</file>

<file path=ppt/media/image-9-17.png>
</file>

<file path=ppt/media/image-9-18.png>
</file>

<file path=ppt/media/image-9-19.png>
</file>

<file path=ppt/media/image-9-2.png>
</file>

<file path=ppt/media/image-9-20.png>
</file>

<file path=ppt/media/image-9-21.png>
</file>

<file path=ppt/media/image-9-22.png>
</file>

<file path=ppt/media/image-9-23.png>
</file>

<file path=ppt/media/image-9-24.png>
</file>

<file path=ppt/media/image-9-25.png>
</file>

<file path=ppt/media/image-9-26.png>
</file>

<file path=ppt/media/image-9-27.png>
</file>

<file path=ppt/media/image-9-28.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 Id="rId8" Type="http://schemas.openxmlformats.org/officeDocument/2006/relationships/image" Target="../media/image-1-8.png"/><Relationship Id="rId9" Type="http://schemas.openxmlformats.org/officeDocument/2006/relationships/image" Target="../media/image-1-9.png"/><Relationship Id="rId10" Type="http://schemas.openxmlformats.org/officeDocument/2006/relationships/image" Target="../media/image-1-10.png"/><Relationship Id="rId11" Type="http://schemas.openxmlformats.org/officeDocument/2006/relationships/image" Target="../media/image-1-11.png"/><Relationship Id="rId12" Type="http://schemas.openxmlformats.org/officeDocument/2006/relationships/image" Target="../media/image-1-12.png"/><Relationship Id="rId13" Type="http://schemas.openxmlformats.org/officeDocument/2006/relationships/image" Target="../media/image-1-13.png"/><Relationship Id="rId14" Type="http://schemas.openxmlformats.org/officeDocument/2006/relationships/image" Target="../media/image-1-14.png"/><Relationship Id="rId15" Type="http://schemas.openxmlformats.org/officeDocument/2006/relationships/image" Target="../media/image-1-15.png"/><Relationship Id="rId16" Type="http://schemas.openxmlformats.org/officeDocument/2006/relationships/image" Target="../media/image-1-16.png"/><Relationship Id="rId17" Type="http://schemas.openxmlformats.org/officeDocument/2006/relationships/slideLayout" Target="../slideLayouts/slideLayout1.xml"/><Relationship Id="rId1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png"/><Relationship Id="rId7" Type="http://schemas.openxmlformats.org/officeDocument/2006/relationships/image" Target="../media/image-10-7.png"/><Relationship Id="rId8" Type="http://schemas.openxmlformats.org/officeDocument/2006/relationships/image" Target="../media/image-10-8.png"/><Relationship Id="rId9" Type="http://schemas.openxmlformats.org/officeDocument/2006/relationships/image" Target="../media/image-10-9.png"/><Relationship Id="rId10" Type="http://schemas.openxmlformats.org/officeDocument/2006/relationships/image" Target="../media/image-10-10.png"/><Relationship Id="rId11" Type="http://schemas.openxmlformats.org/officeDocument/2006/relationships/image" Target="../media/image-10-11.png"/><Relationship Id="rId12" Type="http://schemas.openxmlformats.org/officeDocument/2006/relationships/image" Target="../media/image-10-12.png"/><Relationship Id="rId13" Type="http://schemas.openxmlformats.org/officeDocument/2006/relationships/image" Target="../media/image-10-13.png"/><Relationship Id="rId14" Type="http://schemas.openxmlformats.org/officeDocument/2006/relationships/image" Target="../media/image-10-14.png"/><Relationship Id="rId15" Type="http://schemas.openxmlformats.org/officeDocument/2006/relationships/image" Target="../media/image-10-15.png"/><Relationship Id="rId16" Type="http://schemas.openxmlformats.org/officeDocument/2006/relationships/image" Target="../media/image-10-16.png"/><Relationship Id="rId17" Type="http://schemas.openxmlformats.org/officeDocument/2006/relationships/image" Target="../media/image-10-17.png"/><Relationship Id="rId18" Type="http://schemas.openxmlformats.org/officeDocument/2006/relationships/image" Target="../media/image-10-18.png"/><Relationship Id="rId19" Type="http://schemas.openxmlformats.org/officeDocument/2006/relationships/slideLayout" Target="../slideLayouts/slideLayout1.xml"/><Relationship Id="rId20"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image" Target="../media/image-2-9.png"/><Relationship Id="rId10" Type="http://schemas.openxmlformats.org/officeDocument/2006/relationships/image" Target="../media/image-2-10.png"/><Relationship Id="rId11" Type="http://schemas.openxmlformats.org/officeDocument/2006/relationships/image" Target="../media/image-2-11.png"/><Relationship Id="rId12" Type="http://schemas.openxmlformats.org/officeDocument/2006/relationships/image" Target="../media/image-2-12.png"/><Relationship Id="rId13" Type="http://schemas.openxmlformats.org/officeDocument/2006/relationships/image" Target="../media/image-2-13.png"/><Relationship Id="rId14" Type="http://schemas.openxmlformats.org/officeDocument/2006/relationships/image" Target="../media/image-2-14.png"/><Relationship Id="rId15" Type="http://schemas.openxmlformats.org/officeDocument/2006/relationships/image" Target="../media/image-2-15.png"/><Relationship Id="rId16" Type="http://schemas.openxmlformats.org/officeDocument/2006/relationships/image" Target="../media/image-2-16.png"/><Relationship Id="rId17" Type="http://schemas.openxmlformats.org/officeDocument/2006/relationships/image" Target="../media/image-2-17.png"/><Relationship Id="rId18" Type="http://schemas.openxmlformats.org/officeDocument/2006/relationships/image" Target="../media/image-2-18.png"/><Relationship Id="rId19" Type="http://schemas.openxmlformats.org/officeDocument/2006/relationships/image" Target="../media/image-2-19.png"/><Relationship Id="rId20" Type="http://schemas.openxmlformats.org/officeDocument/2006/relationships/image" Target="../media/image-2-20.png"/><Relationship Id="rId21" Type="http://schemas.openxmlformats.org/officeDocument/2006/relationships/image" Target="../media/image-2-21.png"/><Relationship Id="rId22" Type="http://schemas.openxmlformats.org/officeDocument/2006/relationships/image" Target="../media/image-2-22.png"/><Relationship Id="rId23" Type="http://schemas.openxmlformats.org/officeDocument/2006/relationships/image" Target="../media/image-2-23.png"/><Relationship Id="rId24" Type="http://schemas.openxmlformats.org/officeDocument/2006/relationships/slideLayout" Target="../slideLayouts/slideLayout1.xml"/><Relationship Id="rId2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3-8.png"/><Relationship Id="rId9" Type="http://schemas.openxmlformats.org/officeDocument/2006/relationships/image" Target="../media/image-3-9.png"/><Relationship Id="rId10" Type="http://schemas.openxmlformats.org/officeDocument/2006/relationships/image" Target="../media/image-3-10.png"/><Relationship Id="rId11" Type="http://schemas.openxmlformats.org/officeDocument/2006/relationships/image" Target="../media/image-3-11.png"/><Relationship Id="rId12" Type="http://schemas.openxmlformats.org/officeDocument/2006/relationships/image" Target="../media/image-3-12.png"/><Relationship Id="rId13" Type="http://schemas.openxmlformats.org/officeDocument/2006/relationships/image" Target="../media/image-3-13.png"/><Relationship Id="rId14" Type="http://schemas.openxmlformats.org/officeDocument/2006/relationships/image" Target="../media/image-3-14.png"/><Relationship Id="rId15" Type="http://schemas.openxmlformats.org/officeDocument/2006/relationships/image" Target="../media/image-3-15.png"/><Relationship Id="rId16" Type="http://schemas.openxmlformats.org/officeDocument/2006/relationships/image" Target="../media/image-3-16.png"/><Relationship Id="rId17" Type="http://schemas.openxmlformats.org/officeDocument/2006/relationships/image" Target="../media/image-3-17.png"/><Relationship Id="rId18" Type="http://schemas.openxmlformats.org/officeDocument/2006/relationships/image" Target="../media/image-3-18.png"/><Relationship Id="rId19" Type="http://schemas.openxmlformats.org/officeDocument/2006/relationships/image" Target="../media/image-3-19.png"/><Relationship Id="rId20" Type="http://schemas.openxmlformats.org/officeDocument/2006/relationships/image" Target="../media/image-3-20.png"/><Relationship Id="rId21" Type="http://schemas.openxmlformats.org/officeDocument/2006/relationships/image" Target="../media/image-3-21.png"/><Relationship Id="rId22" Type="http://schemas.openxmlformats.org/officeDocument/2006/relationships/image" Target="../media/image-3-22.png"/><Relationship Id="rId23" Type="http://schemas.openxmlformats.org/officeDocument/2006/relationships/image" Target="../media/image-3-23.png"/><Relationship Id="rId24" Type="http://schemas.openxmlformats.org/officeDocument/2006/relationships/image" Target="../media/image-3-24.png"/><Relationship Id="rId25" Type="http://schemas.openxmlformats.org/officeDocument/2006/relationships/image" Target="../media/image-3-25.png"/><Relationship Id="rId26" Type="http://schemas.openxmlformats.org/officeDocument/2006/relationships/image" Target="../media/image-3-26.png"/><Relationship Id="rId27" Type="http://schemas.openxmlformats.org/officeDocument/2006/relationships/image" Target="../media/image-3-27.png"/><Relationship Id="rId28" Type="http://schemas.openxmlformats.org/officeDocument/2006/relationships/image" Target="../media/image-3-28.png"/><Relationship Id="rId29" Type="http://schemas.openxmlformats.org/officeDocument/2006/relationships/image" Target="../media/image-3-29.png"/><Relationship Id="rId30" Type="http://schemas.openxmlformats.org/officeDocument/2006/relationships/image" Target="../media/image-3-30.png"/><Relationship Id="rId31" Type="http://schemas.openxmlformats.org/officeDocument/2006/relationships/image" Target="../media/image-3-31.png"/><Relationship Id="rId32" Type="http://schemas.openxmlformats.org/officeDocument/2006/relationships/image" Target="../media/image-3-32.png"/><Relationship Id="rId33" Type="http://schemas.openxmlformats.org/officeDocument/2006/relationships/image" Target="../media/image-3-33.png"/><Relationship Id="rId34" Type="http://schemas.openxmlformats.org/officeDocument/2006/relationships/image" Target="../media/image-3-34.png"/><Relationship Id="rId35" Type="http://schemas.openxmlformats.org/officeDocument/2006/relationships/image" Target="../media/image-3-35.png"/><Relationship Id="rId36" Type="http://schemas.openxmlformats.org/officeDocument/2006/relationships/slideLayout" Target="../slideLayouts/slideLayout1.xml"/><Relationship Id="rId3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png"/><Relationship Id="rId8" Type="http://schemas.openxmlformats.org/officeDocument/2006/relationships/image" Target="../media/image-4-8.png"/><Relationship Id="rId9" Type="http://schemas.openxmlformats.org/officeDocument/2006/relationships/image" Target="../media/image-4-9.png"/><Relationship Id="rId10" Type="http://schemas.openxmlformats.org/officeDocument/2006/relationships/image" Target="../media/image-4-10.png"/><Relationship Id="rId11" Type="http://schemas.openxmlformats.org/officeDocument/2006/relationships/image" Target="../media/image-4-11.png"/><Relationship Id="rId12" Type="http://schemas.openxmlformats.org/officeDocument/2006/relationships/image" Target="../media/image-4-12.png"/><Relationship Id="rId13" Type="http://schemas.openxmlformats.org/officeDocument/2006/relationships/image" Target="../media/image-4-13.png"/><Relationship Id="rId14" Type="http://schemas.openxmlformats.org/officeDocument/2006/relationships/image" Target="../media/image-4-14.png"/><Relationship Id="rId15" Type="http://schemas.openxmlformats.org/officeDocument/2006/relationships/image" Target="../media/image-4-15.png"/><Relationship Id="rId16" Type="http://schemas.openxmlformats.org/officeDocument/2006/relationships/image" Target="../media/image-4-16.png"/><Relationship Id="rId17" Type="http://schemas.openxmlformats.org/officeDocument/2006/relationships/image" Target="../media/image-4-17.png"/><Relationship Id="rId18" Type="http://schemas.openxmlformats.org/officeDocument/2006/relationships/image" Target="../media/image-4-18.png"/><Relationship Id="rId19" Type="http://schemas.openxmlformats.org/officeDocument/2006/relationships/image" Target="../media/image-4-19.png"/><Relationship Id="rId20" Type="http://schemas.openxmlformats.org/officeDocument/2006/relationships/image" Target="../media/image-4-20.png"/><Relationship Id="rId21" Type="http://schemas.openxmlformats.org/officeDocument/2006/relationships/image" Target="../media/image-4-21.png"/><Relationship Id="rId22" Type="http://schemas.openxmlformats.org/officeDocument/2006/relationships/image" Target="../media/image-4-22.png"/><Relationship Id="rId23" Type="http://schemas.openxmlformats.org/officeDocument/2006/relationships/image" Target="../media/image-4-23.png"/><Relationship Id="rId24" Type="http://schemas.openxmlformats.org/officeDocument/2006/relationships/image" Target="../media/image-4-24.png"/><Relationship Id="rId25" Type="http://schemas.openxmlformats.org/officeDocument/2006/relationships/image" Target="../media/image-4-25.png"/><Relationship Id="rId26" Type="http://schemas.openxmlformats.org/officeDocument/2006/relationships/image" Target="../media/image-4-26.png"/><Relationship Id="rId27" Type="http://schemas.openxmlformats.org/officeDocument/2006/relationships/image" Target="../media/image-4-27.png"/><Relationship Id="rId28" Type="http://schemas.openxmlformats.org/officeDocument/2006/relationships/image" Target="../media/image-4-28.png"/><Relationship Id="rId29" Type="http://schemas.openxmlformats.org/officeDocument/2006/relationships/image" Target="../media/image-4-29.png"/><Relationship Id="rId30" Type="http://schemas.openxmlformats.org/officeDocument/2006/relationships/slideLayout" Target="../slideLayouts/slideLayout1.xml"/><Relationship Id="rId31"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 Id="rId9" Type="http://schemas.openxmlformats.org/officeDocument/2006/relationships/image" Target="../media/image-5-9.png"/><Relationship Id="rId10" Type="http://schemas.openxmlformats.org/officeDocument/2006/relationships/image" Target="../media/image-5-10.png"/><Relationship Id="rId11" Type="http://schemas.openxmlformats.org/officeDocument/2006/relationships/image" Target="../media/image-5-11.png"/><Relationship Id="rId12" Type="http://schemas.openxmlformats.org/officeDocument/2006/relationships/image" Target="../media/image-5-12.png"/><Relationship Id="rId13" Type="http://schemas.openxmlformats.org/officeDocument/2006/relationships/image" Target="../media/image-5-13.png"/><Relationship Id="rId14" Type="http://schemas.openxmlformats.org/officeDocument/2006/relationships/image" Target="../media/image-5-14.png"/><Relationship Id="rId15" Type="http://schemas.openxmlformats.org/officeDocument/2006/relationships/image" Target="../media/image-5-15.png"/><Relationship Id="rId16" Type="http://schemas.openxmlformats.org/officeDocument/2006/relationships/image" Target="../media/image-5-16.png"/><Relationship Id="rId17" Type="http://schemas.openxmlformats.org/officeDocument/2006/relationships/image" Target="../media/image-5-17.png"/><Relationship Id="rId18" Type="http://schemas.openxmlformats.org/officeDocument/2006/relationships/image" Target="../media/image-5-18.png"/><Relationship Id="rId19" Type="http://schemas.openxmlformats.org/officeDocument/2006/relationships/image" Target="../media/image-5-19.png"/><Relationship Id="rId20" Type="http://schemas.openxmlformats.org/officeDocument/2006/relationships/image" Target="../media/image-5-20.png"/><Relationship Id="rId21" Type="http://schemas.openxmlformats.org/officeDocument/2006/relationships/image" Target="../media/image-5-21.png"/><Relationship Id="rId22" Type="http://schemas.openxmlformats.org/officeDocument/2006/relationships/image" Target="../media/image-5-22.png"/><Relationship Id="rId23" Type="http://schemas.openxmlformats.org/officeDocument/2006/relationships/image" Target="../media/image-5-23.png"/><Relationship Id="rId24" Type="http://schemas.openxmlformats.org/officeDocument/2006/relationships/image" Target="../media/image-5-24.png"/><Relationship Id="rId25" Type="http://schemas.openxmlformats.org/officeDocument/2006/relationships/image" Target="../media/image-5-25.png"/><Relationship Id="rId26" Type="http://schemas.openxmlformats.org/officeDocument/2006/relationships/image" Target="../media/image-5-26.png"/><Relationship Id="rId27" Type="http://schemas.openxmlformats.org/officeDocument/2006/relationships/image" Target="../media/image-5-27.png"/><Relationship Id="rId28" Type="http://schemas.openxmlformats.org/officeDocument/2006/relationships/image" Target="../media/image-5-28.png"/><Relationship Id="rId29" Type="http://schemas.openxmlformats.org/officeDocument/2006/relationships/slideLayout" Target="../slideLayouts/slideLayout1.xml"/><Relationship Id="rId3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image" Target="../media/image-6-7.png"/><Relationship Id="rId8" Type="http://schemas.openxmlformats.org/officeDocument/2006/relationships/image" Target="../media/image-6-8.png"/><Relationship Id="rId9" Type="http://schemas.openxmlformats.org/officeDocument/2006/relationships/image" Target="../media/image-6-9.png"/><Relationship Id="rId10" Type="http://schemas.openxmlformats.org/officeDocument/2006/relationships/image" Target="../media/image-6-10.png"/><Relationship Id="rId11" Type="http://schemas.openxmlformats.org/officeDocument/2006/relationships/image" Target="../media/image-6-11.png"/><Relationship Id="rId12" Type="http://schemas.openxmlformats.org/officeDocument/2006/relationships/image" Target="../media/image-6-12.png"/><Relationship Id="rId13" Type="http://schemas.openxmlformats.org/officeDocument/2006/relationships/image" Target="../media/image-6-13.png"/><Relationship Id="rId14" Type="http://schemas.openxmlformats.org/officeDocument/2006/relationships/image" Target="../media/image-6-14.png"/><Relationship Id="rId15" Type="http://schemas.openxmlformats.org/officeDocument/2006/relationships/image" Target="../media/image-6-15.png"/><Relationship Id="rId16" Type="http://schemas.openxmlformats.org/officeDocument/2006/relationships/image" Target="../media/image-6-16.png"/><Relationship Id="rId17" Type="http://schemas.openxmlformats.org/officeDocument/2006/relationships/image" Target="../media/image-6-17.png"/><Relationship Id="rId18" Type="http://schemas.openxmlformats.org/officeDocument/2006/relationships/image" Target="../media/image-6-18.png"/><Relationship Id="rId19" Type="http://schemas.openxmlformats.org/officeDocument/2006/relationships/image" Target="../media/image-6-19.png"/><Relationship Id="rId20" Type="http://schemas.openxmlformats.org/officeDocument/2006/relationships/image" Target="../media/image-6-20.png"/><Relationship Id="rId21" Type="http://schemas.openxmlformats.org/officeDocument/2006/relationships/image" Target="../media/image-6-21.png"/><Relationship Id="rId22" Type="http://schemas.openxmlformats.org/officeDocument/2006/relationships/image" Target="../media/image-6-22.png"/><Relationship Id="rId23" Type="http://schemas.openxmlformats.org/officeDocument/2006/relationships/image" Target="../media/image-6-23.png"/><Relationship Id="rId24" Type="http://schemas.openxmlformats.org/officeDocument/2006/relationships/slideLayout" Target="../slideLayouts/slideLayout1.xml"/><Relationship Id="rId2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image" Target="../media/image-7-9.png"/><Relationship Id="rId10" Type="http://schemas.openxmlformats.org/officeDocument/2006/relationships/image" Target="../media/image-7-10.png"/><Relationship Id="rId11" Type="http://schemas.openxmlformats.org/officeDocument/2006/relationships/image" Target="../media/image-7-11.png"/><Relationship Id="rId12" Type="http://schemas.openxmlformats.org/officeDocument/2006/relationships/image" Target="../media/image-7-12.png"/><Relationship Id="rId13" Type="http://schemas.openxmlformats.org/officeDocument/2006/relationships/image" Target="../media/image-7-13.png"/><Relationship Id="rId14" Type="http://schemas.openxmlformats.org/officeDocument/2006/relationships/image" Target="../media/image-7-14.png"/><Relationship Id="rId15" Type="http://schemas.openxmlformats.org/officeDocument/2006/relationships/image" Target="../media/image-7-15.png"/><Relationship Id="rId16" Type="http://schemas.openxmlformats.org/officeDocument/2006/relationships/image" Target="../media/image-7-16.png"/><Relationship Id="rId17" Type="http://schemas.openxmlformats.org/officeDocument/2006/relationships/image" Target="../media/image-7-17.png"/><Relationship Id="rId18" Type="http://schemas.openxmlformats.org/officeDocument/2006/relationships/image" Target="../media/image-7-18.png"/><Relationship Id="rId19" Type="http://schemas.openxmlformats.org/officeDocument/2006/relationships/slideLayout" Target="../slideLayouts/slideLayout1.xml"/><Relationship Id="rId20"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8-7.png"/><Relationship Id="rId8" Type="http://schemas.openxmlformats.org/officeDocument/2006/relationships/image" Target="../media/image-8-8.png"/><Relationship Id="rId9" Type="http://schemas.openxmlformats.org/officeDocument/2006/relationships/image" Target="../media/image-8-9.png"/><Relationship Id="rId10" Type="http://schemas.openxmlformats.org/officeDocument/2006/relationships/image" Target="../media/image-8-10.png"/><Relationship Id="rId11" Type="http://schemas.openxmlformats.org/officeDocument/2006/relationships/image" Target="../media/image-8-11.png"/><Relationship Id="rId12" Type="http://schemas.openxmlformats.org/officeDocument/2006/relationships/image" Target="../media/image-8-12.png"/><Relationship Id="rId13" Type="http://schemas.openxmlformats.org/officeDocument/2006/relationships/image" Target="../media/image-8-13.png"/><Relationship Id="rId14" Type="http://schemas.openxmlformats.org/officeDocument/2006/relationships/image" Target="../media/image-8-14.png"/><Relationship Id="rId15" Type="http://schemas.openxmlformats.org/officeDocument/2006/relationships/image" Target="../media/image-8-15.png"/><Relationship Id="rId16" Type="http://schemas.openxmlformats.org/officeDocument/2006/relationships/image" Target="../media/image-8-16.png"/><Relationship Id="rId17" Type="http://schemas.openxmlformats.org/officeDocument/2006/relationships/image" Target="../media/image-8-17.png"/><Relationship Id="rId18" Type="http://schemas.openxmlformats.org/officeDocument/2006/relationships/image" Target="../media/image-8-18.png"/><Relationship Id="rId19" Type="http://schemas.openxmlformats.org/officeDocument/2006/relationships/image" Target="../media/image-8-19.png"/><Relationship Id="rId20" Type="http://schemas.openxmlformats.org/officeDocument/2006/relationships/image" Target="../media/image-8-20.png"/><Relationship Id="rId21" Type="http://schemas.openxmlformats.org/officeDocument/2006/relationships/image" Target="../media/image-8-21.png"/><Relationship Id="rId22" Type="http://schemas.openxmlformats.org/officeDocument/2006/relationships/image" Target="../media/image-8-22.png"/><Relationship Id="rId23" Type="http://schemas.openxmlformats.org/officeDocument/2006/relationships/image" Target="../media/image-8-23.png"/><Relationship Id="rId24" Type="http://schemas.openxmlformats.org/officeDocument/2006/relationships/image" Target="../media/image-8-24.png"/><Relationship Id="rId25" Type="http://schemas.openxmlformats.org/officeDocument/2006/relationships/image" Target="../media/image-8-25.png"/><Relationship Id="rId26" Type="http://schemas.openxmlformats.org/officeDocument/2006/relationships/image" Target="../media/image-8-26.png"/><Relationship Id="rId27" Type="http://schemas.openxmlformats.org/officeDocument/2006/relationships/image" Target="../media/image-8-27.png"/><Relationship Id="rId28" Type="http://schemas.openxmlformats.org/officeDocument/2006/relationships/image" Target="../media/image-8-28.png"/><Relationship Id="rId29" Type="http://schemas.openxmlformats.org/officeDocument/2006/relationships/slideLayout" Target="../slideLayouts/slideLayout1.xml"/><Relationship Id="rId30"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image" Target="../media/image-9-7.png"/><Relationship Id="rId8" Type="http://schemas.openxmlformats.org/officeDocument/2006/relationships/image" Target="../media/image-9-8.png"/><Relationship Id="rId9" Type="http://schemas.openxmlformats.org/officeDocument/2006/relationships/image" Target="../media/image-9-9.png"/><Relationship Id="rId10" Type="http://schemas.openxmlformats.org/officeDocument/2006/relationships/image" Target="../media/image-9-10.png"/><Relationship Id="rId11" Type="http://schemas.openxmlformats.org/officeDocument/2006/relationships/image" Target="../media/image-9-11.png"/><Relationship Id="rId12" Type="http://schemas.openxmlformats.org/officeDocument/2006/relationships/image" Target="../media/image-9-12.png"/><Relationship Id="rId13" Type="http://schemas.openxmlformats.org/officeDocument/2006/relationships/image" Target="../media/image-9-13.png"/><Relationship Id="rId14" Type="http://schemas.openxmlformats.org/officeDocument/2006/relationships/image" Target="../media/image-9-14.png"/><Relationship Id="rId15" Type="http://schemas.openxmlformats.org/officeDocument/2006/relationships/image" Target="../media/image-9-15.png"/><Relationship Id="rId16" Type="http://schemas.openxmlformats.org/officeDocument/2006/relationships/image" Target="../media/image-9-16.png"/><Relationship Id="rId17" Type="http://schemas.openxmlformats.org/officeDocument/2006/relationships/image" Target="../media/image-9-17.png"/><Relationship Id="rId18" Type="http://schemas.openxmlformats.org/officeDocument/2006/relationships/image" Target="../media/image-9-18.png"/><Relationship Id="rId19" Type="http://schemas.openxmlformats.org/officeDocument/2006/relationships/image" Target="../media/image-9-19.png"/><Relationship Id="rId20" Type="http://schemas.openxmlformats.org/officeDocument/2006/relationships/image" Target="../media/image-9-20.png"/><Relationship Id="rId21" Type="http://schemas.openxmlformats.org/officeDocument/2006/relationships/image" Target="../media/image-9-21.png"/><Relationship Id="rId22" Type="http://schemas.openxmlformats.org/officeDocument/2006/relationships/image" Target="../media/image-9-22.png"/><Relationship Id="rId23" Type="http://schemas.openxmlformats.org/officeDocument/2006/relationships/image" Target="../media/image-9-23.png"/><Relationship Id="rId24" Type="http://schemas.openxmlformats.org/officeDocument/2006/relationships/image" Target="../media/image-9-24.png"/><Relationship Id="rId25" Type="http://schemas.openxmlformats.org/officeDocument/2006/relationships/image" Target="../media/image-9-25.png"/><Relationship Id="rId26" Type="http://schemas.openxmlformats.org/officeDocument/2006/relationships/image" Target="../media/image-9-26.png"/><Relationship Id="rId27" Type="http://schemas.openxmlformats.org/officeDocument/2006/relationships/image" Target="../media/image-9-27.png"/><Relationship Id="rId28" Type="http://schemas.openxmlformats.org/officeDocument/2006/relationships/image" Target="../media/image-9-28.png"/><Relationship Id="rId29" Type="http://schemas.openxmlformats.org/officeDocument/2006/relationships/slideLayout" Target="../slideLayouts/slideLayout1.xml"/><Relationship Id="rId30"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6858000"/>
          </a:xfrm>
          <a:prstGeom prst="rect">
            <a:avLst/>
          </a:prstGeom>
        </p:spPr>
      </p:pic>
      <p:pic>
        <p:nvPicPr>
          <p:cNvPr id="3" name="Image 1" descr="preencoded.png">    </p:cNvPr>
          <p:cNvPicPr>
            <a:picLocks noChangeAspect="1"/>
          </p:cNvPicPr>
          <p:nvPr/>
        </p:nvPicPr>
        <p:blipFill>
          <a:blip r:embed="rId2"/>
          <a:stretch>
            <a:fillRect/>
          </a:stretch>
        </p:blipFill>
        <p:spPr>
          <a:xfrm>
            <a:off x="1905000" y="952500"/>
            <a:ext cx="762000" cy="762000"/>
          </a:xfrm>
          <a:prstGeom prst="rect">
            <a:avLst/>
          </a:prstGeom>
        </p:spPr>
      </p:pic>
      <p:pic>
        <p:nvPicPr>
          <p:cNvPr id="4" name="Image 2" descr="preencoded.png">    </p:cNvPr>
          <p:cNvPicPr>
            <a:picLocks noChangeAspect="1"/>
          </p:cNvPicPr>
          <p:nvPr/>
        </p:nvPicPr>
        <p:blipFill>
          <a:blip r:embed="rId3"/>
          <a:stretch>
            <a:fillRect/>
          </a:stretch>
        </p:blipFill>
        <p:spPr>
          <a:xfrm>
            <a:off x="9201150" y="1428750"/>
            <a:ext cx="609600" cy="609600"/>
          </a:xfrm>
          <a:prstGeom prst="rect">
            <a:avLst/>
          </a:prstGeom>
        </p:spPr>
      </p:pic>
      <p:pic>
        <p:nvPicPr>
          <p:cNvPr id="5" name="Image 3" descr="preencoded.png">    </p:cNvPr>
          <p:cNvPicPr>
            <a:picLocks noChangeAspect="1"/>
          </p:cNvPicPr>
          <p:nvPr/>
        </p:nvPicPr>
        <p:blipFill>
          <a:blip r:embed="rId4"/>
          <a:stretch>
            <a:fillRect/>
          </a:stretch>
        </p:blipFill>
        <p:spPr>
          <a:xfrm>
            <a:off x="2857500" y="4800600"/>
            <a:ext cx="914400" cy="914400"/>
          </a:xfrm>
          <a:prstGeom prst="rect">
            <a:avLst/>
          </a:prstGeom>
        </p:spPr>
      </p:pic>
      <p:pic>
        <p:nvPicPr>
          <p:cNvPr id="6" name="Image 4" descr="preencoded.png">    </p:cNvPr>
          <p:cNvPicPr>
            <a:picLocks noChangeAspect="1"/>
          </p:cNvPicPr>
          <p:nvPr/>
        </p:nvPicPr>
        <p:blipFill>
          <a:blip r:embed="rId5"/>
          <a:stretch>
            <a:fillRect/>
          </a:stretch>
        </p:blipFill>
        <p:spPr>
          <a:xfrm>
            <a:off x="3715311" y="1810311"/>
            <a:ext cx="646579" cy="646579"/>
          </a:xfrm>
          <a:prstGeom prst="rect">
            <a:avLst/>
          </a:prstGeom>
        </p:spPr>
      </p:pic>
      <p:pic>
        <p:nvPicPr>
          <p:cNvPr id="7" name="Image 5" descr="preencoded.png">    </p:cNvPr>
          <p:cNvPicPr>
            <a:picLocks noChangeAspect="1"/>
          </p:cNvPicPr>
          <p:nvPr/>
        </p:nvPicPr>
        <p:blipFill>
          <a:blip r:embed="rId6"/>
          <a:stretch>
            <a:fillRect/>
          </a:stretch>
        </p:blipFill>
        <p:spPr>
          <a:xfrm>
            <a:off x="8122398" y="2731248"/>
            <a:ext cx="862104" cy="862104"/>
          </a:xfrm>
          <a:prstGeom prst="rect">
            <a:avLst/>
          </a:prstGeom>
        </p:spPr>
      </p:pic>
      <p:pic>
        <p:nvPicPr>
          <p:cNvPr id="8" name="Image 6" descr="preencoded.png">    </p:cNvPr>
          <p:cNvPicPr>
            <a:picLocks noChangeAspect="1"/>
          </p:cNvPicPr>
          <p:nvPr/>
        </p:nvPicPr>
        <p:blipFill>
          <a:blip r:embed="rId7"/>
          <a:stretch>
            <a:fillRect/>
          </a:stretch>
        </p:blipFill>
        <p:spPr>
          <a:xfrm>
            <a:off x="9827092" y="4683592"/>
            <a:ext cx="538816" cy="538816"/>
          </a:xfrm>
          <a:prstGeom prst="rect">
            <a:avLst/>
          </a:prstGeom>
        </p:spPr>
      </p:pic>
      <p:pic>
        <p:nvPicPr>
          <p:cNvPr id="9" name="Image 7" descr="preencoded.png">    </p:cNvPr>
          <p:cNvPicPr>
            <a:picLocks noChangeAspect="1"/>
          </p:cNvPicPr>
          <p:nvPr/>
        </p:nvPicPr>
        <p:blipFill>
          <a:blip r:embed="rId8"/>
          <a:stretch>
            <a:fillRect/>
          </a:stretch>
        </p:blipFill>
        <p:spPr>
          <a:xfrm>
            <a:off x="2318124" y="5537574"/>
            <a:ext cx="431052" cy="431053"/>
          </a:xfrm>
          <a:prstGeom prst="rect">
            <a:avLst/>
          </a:prstGeom>
        </p:spPr>
      </p:pic>
      <p:pic>
        <p:nvPicPr>
          <p:cNvPr id="10" name="Image 8" descr="preencoded.png">    </p:cNvPr>
          <p:cNvPicPr>
            <a:picLocks noChangeAspect="1"/>
          </p:cNvPicPr>
          <p:nvPr/>
        </p:nvPicPr>
        <p:blipFill>
          <a:blip r:embed="rId9"/>
          <a:stretch>
            <a:fillRect/>
          </a:stretch>
        </p:blipFill>
        <p:spPr>
          <a:xfrm>
            <a:off x="3900488" y="2096776"/>
            <a:ext cx="1329348" cy="778498"/>
          </a:xfrm>
          <a:prstGeom prst="rect">
            <a:avLst/>
          </a:prstGeom>
        </p:spPr>
      </p:pic>
      <p:pic>
        <p:nvPicPr>
          <p:cNvPr id="11" name="Image 9" descr="preencoded.png">    </p:cNvPr>
          <p:cNvPicPr>
            <a:picLocks noChangeAspect="1"/>
          </p:cNvPicPr>
          <p:nvPr/>
        </p:nvPicPr>
        <p:blipFill>
          <a:blip r:embed="rId10"/>
          <a:stretch>
            <a:fillRect/>
          </a:stretch>
        </p:blipFill>
        <p:spPr>
          <a:xfrm>
            <a:off x="6470265" y="1339094"/>
            <a:ext cx="1629916" cy="1629916"/>
          </a:xfrm>
          <a:prstGeom prst="rect">
            <a:avLst/>
          </a:prstGeom>
        </p:spPr>
      </p:pic>
      <p:pic>
        <p:nvPicPr>
          <p:cNvPr id="12" name="Image 10" descr="preencoded.png">    </p:cNvPr>
          <p:cNvPicPr>
            <a:picLocks noChangeAspect="1"/>
          </p:cNvPicPr>
          <p:nvPr/>
        </p:nvPicPr>
        <p:blipFill>
          <a:blip r:embed="rId11"/>
          <a:stretch>
            <a:fillRect/>
          </a:stretch>
        </p:blipFill>
        <p:spPr>
          <a:xfrm>
            <a:off x="10183502" y="5033963"/>
            <a:ext cx="16497" cy="9525"/>
          </a:xfrm>
          <a:prstGeom prst="rect">
            <a:avLst/>
          </a:prstGeom>
        </p:spPr>
      </p:pic>
      <p:pic>
        <p:nvPicPr>
          <p:cNvPr id="13" name="Image 11" descr="preencoded.png">    </p:cNvPr>
          <p:cNvPicPr>
            <a:picLocks noChangeAspect="1"/>
          </p:cNvPicPr>
          <p:nvPr/>
        </p:nvPicPr>
        <p:blipFill>
          <a:blip r:embed="rId12"/>
          <a:stretch>
            <a:fillRect/>
          </a:stretch>
        </p:blipFill>
        <p:spPr>
          <a:xfrm>
            <a:off x="3648075" y="1485900"/>
            <a:ext cx="4895850" cy="3886200"/>
          </a:xfrm>
          <a:prstGeom prst="rect">
            <a:avLst/>
          </a:prstGeom>
        </p:spPr>
      </p:pic>
      <p:pic>
        <p:nvPicPr>
          <p:cNvPr id="14" name="Image 12" descr="preencoded.png">    </p:cNvPr>
          <p:cNvPicPr>
            <a:picLocks noChangeAspect="1"/>
          </p:cNvPicPr>
          <p:nvPr/>
        </p:nvPicPr>
        <p:blipFill>
          <a:blip r:embed="rId13"/>
          <a:stretch>
            <a:fillRect/>
          </a:stretch>
        </p:blipFill>
        <p:spPr>
          <a:xfrm>
            <a:off x="5253038" y="3048000"/>
            <a:ext cx="428625" cy="381000"/>
          </a:xfrm>
          <a:prstGeom prst="rect">
            <a:avLst/>
          </a:prstGeom>
        </p:spPr>
      </p:pic>
      <p:pic>
        <p:nvPicPr>
          <p:cNvPr id="15" name="Image 13" descr="preencoded.png">    </p:cNvPr>
          <p:cNvPicPr>
            <a:picLocks noChangeAspect="1"/>
          </p:cNvPicPr>
          <p:nvPr/>
        </p:nvPicPr>
        <p:blipFill>
          <a:blip r:embed="rId14"/>
          <a:stretch>
            <a:fillRect/>
          </a:stretch>
        </p:blipFill>
        <p:spPr>
          <a:xfrm>
            <a:off x="5986463" y="3048000"/>
            <a:ext cx="342900" cy="381000"/>
          </a:xfrm>
          <a:prstGeom prst="rect">
            <a:avLst/>
          </a:prstGeom>
        </p:spPr>
      </p:pic>
      <p:pic>
        <p:nvPicPr>
          <p:cNvPr id="16" name="Image 14" descr="preencoded.png">    </p:cNvPr>
          <p:cNvPicPr>
            <a:picLocks noChangeAspect="1"/>
          </p:cNvPicPr>
          <p:nvPr/>
        </p:nvPicPr>
        <p:blipFill>
          <a:blip r:embed="rId15"/>
          <a:stretch>
            <a:fillRect/>
          </a:stretch>
        </p:blipFill>
        <p:spPr>
          <a:xfrm>
            <a:off x="6657975" y="3048000"/>
            <a:ext cx="257175" cy="381000"/>
          </a:xfrm>
          <a:prstGeom prst="rect">
            <a:avLst/>
          </a:prstGeom>
        </p:spPr>
      </p:pic>
      <p:pic>
        <p:nvPicPr>
          <p:cNvPr id="17" name="Image 15" descr="preencoded.png">    </p:cNvPr>
          <p:cNvPicPr>
            <a:picLocks noChangeAspect="1"/>
          </p:cNvPicPr>
          <p:nvPr/>
        </p:nvPicPr>
        <p:blipFill>
          <a:blip r:embed="rId16"/>
          <a:stretch>
            <a:fillRect/>
          </a:stretch>
        </p:blipFill>
        <p:spPr>
          <a:xfrm>
            <a:off x="4029075" y="4610100"/>
            <a:ext cx="4133850" cy="381000"/>
          </a:xfrm>
          <a:prstGeom prst="rect">
            <a:avLst/>
          </a:prstGeom>
        </p:spPr>
      </p:pic>
      <p:sp>
        <p:nvSpPr>
          <p:cNvPr id="18" name="Text 0"/>
          <p:cNvSpPr/>
          <p:nvPr/>
        </p:nvSpPr>
        <p:spPr>
          <a:xfrm>
            <a:off x="3615690" y="1866900"/>
            <a:ext cx="4960620" cy="457200"/>
          </a:xfrm>
          <a:prstGeom prst="rect">
            <a:avLst/>
          </a:prstGeom>
          <a:noFill/>
          <a:ln/>
        </p:spPr>
        <p:txBody>
          <a:bodyPr wrap="square" lIns="0" tIns="0" rIns="0" bIns="0" rtlCol="0" anchor="t"/>
          <a:lstStyle/>
          <a:p>
            <a:pPr algn="ctr" indent="0" marL="0">
              <a:lnSpc>
                <a:spcPts val="3600"/>
              </a:lnSpc>
              <a:buNone/>
            </a:pPr>
            <a:r>
              <a:rPr lang="en-US" sz="3600" b="1" dirty="0">
                <a:solidFill>
                  <a:srgbClr val="581C87"/>
                </a:solidFill>
                <a:latin typeface="Noto Sans SC" pitchFamily="34" charset="0"/>
                <a:ea typeface="Noto Sans SC" pitchFamily="34" charset="-122"/>
                <a:cs typeface="Noto Sans SC" pitchFamily="34" charset="-120"/>
              </a:rPr>
              <a:t>WearWise 穿搭智友</a:t>
            </a:r>
            <a:endParaRPr lang="en-US" sz="3600" dirty="0"/>
          </a:p>
        </p:txBody>
      </p:sp>
      <p:sp>
        <p:nvSpPr>
          <p:cNvPr id="19" name="Text 1"/>
          <p:cNvSpPr/>
          <p:nvPr/>
        </p:nvSpPr>
        <p:spPr>
          <a:xfrm>
            <a:off x="3615690" y="2476500"/>
            <a:ext cx="4960620" cy="342900"/>
          </a:xfrm>
          <a:prstGeom prst="rect">
            <a:avLst/>
          </a:prstGeom>
          <a:noFill/>
          <a:ln/>
        </p:spPr>
        <p:txBody>
          <a:bodyPr wrap="square" lIns="0" tIns="0" rIns="0" bIns="0" rtlCol="0" anchor="t"/>
          <a:lstStyle/>
          <a:p>
            <a:pPr algn="ctr" indent="0" marL="0">
              <a:lnSpc>
                <a:spcPts val="2700"/>
              </a:lnSpc>
              <a:buNone/>
            </a:pPr>
            <a:r>
              <a:rPr lang="en-US" sz="2250" dirty="0">
                <a:solidFill>
                  <a:srgbClr val="16A34A"/>
                </a:solidFill>
                <a:latin typeface="Noto Sans SC" pitchFamily="34" charset="0"/>
                <a:ea typeface="Noto Sans SC" pitchFamily="34" charset="-122"/>
                <a:cs typeface="Noto Sans SC" pitchFamily="34" charset="-120"/>
              </a:rPr>
              <a:t>智慧衣櫃的雙層 AI 創新與應用</a:t>
            </a:r>
            <a:endParaRPr lang="en-US" sz="2250" dirty="0"/>
          </a:p>
        </p:txBody>
      </p:sp>
      <p:sp>
        <p:nvSpPr>
          <p:cNvPr id="20" name="Text 2"/>
          <p:cNvSpPr/>
          <p:nvPr/>
        </p:nvSpPr>
        <p:spPr>
          <a:xfrm>
            <a:off x="5284470" y="3505200"/>
            <a:ext cx="365760" cy="228600"/>
          </a:xfrm>
          <a:prstGeom prst="rect">
            <a:avLst/>
          </a:prstGeom>
          <a:noFill/>
          <a:ln/>
        </p:spPr>
        <p:txBody>
          <a:bodyPr wrap="square" lIns="0" tIns="0" rIns="0" bIns="0" rtlCol="0" anchor="t"/>
          <a:lstStyle/>
          <a:p>
            <a:pPr algn="ctr" indent="0" marL="0">
              <a:lnSpc>
                <a:spcPts val="1800"/>
              </a:lnSpc>
              <a:buNone/>
            </a:pPr>
            <a:r>
              <a:rPr lang="en-US" sz="1200" dirty="0">
                <a:solidFill>
                  <a:srgbClr val="374151"/>
                </a:solidFill>
                <a:latin typeface="Noto Sans SC" pitchFamily="34" charset="0"/>
                <a:ea typeface="Noto Sans SC" pitchFamily="34" charset="-122"/>
                <a:cs typeface="Noto Sans SC" pitchFamily="34" charset="-120"/>
              </a:rPr>
              <a:t>時尚</a:t>
            </a:r>
            <a:endParaRPr lang="en-US" sz="1200" dirty="0"/>
          </a:p>
        </p:txBody>
      </p:sp>
      <p:sp>
        <p:nvSpPr>
          <p:cNvPr id="21" name="Text 3"/>
          <p:cNvSpPr/>
          <p:nvPr/>
        </p:nvSpPr>
        <p:spPr>
          <a:xfrm>
            <a:off x="6072188" y="3505200"/>
            <a:ext cx="171450" cy="228600"/>
          </a:xfrm>
          <a:prstGeom prst="rect">
            <a:avLst/>
          </a:prstGeom>
          <a:noFill/>
          <a:ln/>
        </p:spPr>
        <p:txBody>
          <a:bodyPr wrap="square" lIns="0" tIns="0" rIns="0" bIns="0" rtlCol="0" anchor="t"/>
          <a:lstStyle/>
          <a:p>
            <a:pPr algn="ctr" indent="0" marL="0">
              <a:lnSpc>
                <a:spcPts val="1800"/>
              </a:lnSpc>
              <a:buNone/>
            </a:pPr>
            <a:r>
              <a:rPr lang="en-US" sz="1200" dirty="0">
                <a:solidFill>
                  <a:srgbClr val="374151"/>
                </a:solidFill>
                <a:latin typeface="Noto Sans SC" pitchFamily="34" charset="0"/>
                <a:ea typeface="Noto Sans SC" pitchFamily="34" charset="-122"/>
                <a:cs typeface="Noto Sans SC" pitchFamily="34" charset="-120"/>
              </a:rPr>
              <a:t>AI</a:t>
            </a:r>
            <a:endParaRPr lang="en-US" sz="1200" dirty="0"/>
          </a:p>
        </p:txBody>
      </p:sp>
      <p:sp>
        <p:nvSpPr>
          <p:cNvPr id="22" name="Text 4"/>
          <p:cNvSpPr/>
          <p:nvPr/>
        </p:nvSpPr>
        <p:spPr>
          <a:xfrm>
            <a:off x="6603683" y="3505200"/>
            <a:ext cx="365760" cy="228600"/>
          </a:xfrm>
          <a:prstGeom prst="rect">
            <a:avLst/>
          </a:prstGeom>
          <a:noFill/>
          <a:ln/>
        </p:spPr>
        <p:txBody>
          <a:bodyPr wrap="square" lIns="0" tIns="0" rIns="0" bIns="0" rtlCol="0" anchor="t"/>
          <a:lstStyle/>
          <a:p>
            <a:pPr algn="ctr" indent="0" marL="0">
              <a:lnSpc>
                <a:spcPts val="1800"/>
              </a:lnSpc>
              <a:buNone/>
            </a:pPr>
            <a:r>
              <a:rPr lang="en-US" sz="1200" dirty="0">
                <a:solidFill>
                  <a:srgbClr val="374151"/>
                </a:solidFill>
                <a:latin typeface="Noto Sans SC" pitchFamily="34" charset="0"/>
                <a:ea typeface="Noto Sans SC" pitchFamily="34" charset="-122"/>
                <a:cs typeface="Noto Sans SC" pitchFamily="34" charset="-120"/>
              </a:rPr>
              <a:t>智慧</a:t>
            </a:r>
            <a:endParaRPr lang="en-US" sz="1200" dirty="0"/>
          </a:p>
        </p:txBody>
      </p:sp>
      <p:sp>
        <p:nvSpPr>
          <p:cNvPr id="23" name="Text 5"/>
          <p:cNvSpPr/>
          <p:nvPr/>
        </p:nvSpPr>
        <p:spPr>
          <a:xfrm>
            <a:off x="3615690" y="4038600"/>
            <a:ext cx="4960620" cy="266700"/>
          </a:xfrm>
          <a:prstGeom prst="rect">
            <a:avLst/>
          </a:prstGeom>
          <a:noFill/>
          <a:ln/>
        </p:spPr>
        <p:txBody>
          <a:bodyPr wrap="square" lIns="0" tIns="0" rIns="0" bIns="0" rtlCol="0" anchor="t"/>
          <a:lstStyle/>
          <a:p>
            <a:pPr algn="ctr" indent="0" marL="0">
              <a:lnSpc>
                <a:spcPts val="2100"/>
              </a:lnSpc>
              <a:buNone/>
            </a:pPr>
            <a:r>
              <a:rPr lang="en-US" sz="1350" dirty="0">
                <a:solidFill>
                  <a:srgbClr val="4B5563"/>
                </a:solidFill>
                <a:latin typeface="Noto Sans SC" pitchFamily="34" charset="0"/>
                <a:ea typeface="Noto Sans SC" pitchFamily="34" charset="-122"/>
                <a:cs typeface="Noto Sans SC" pitchFamily="34" charset="-120"/>
              </a:rPr>
              <a:t>解決每日穿搭決策困境的智能方案</a:t>
            </a:r>
            <a:endParaRPr lang="en-US" sz="1350" dirty="0"/>
          </a:p>
        </p:txBody>
      </p:sp>
      <p:sp>
        <p:nvSpPr>
          <p:cNvPr id="24" name="Text 6"/>
          <p:cNvSpPr/>
          <p:nvPr/>
        </p:nvSpPr>
        <p:spPr>
          <a:xfrm>
            <a:off x="3615690" y="4762500"/>
            <a:ext cx="4960620" cy="228600"/>
          </a:xfrm>
          <a:prstGeom prst="rect">
            <a:avLst/>
          </a:prstGeom>
          <a:noFill/>
          <a:ln/>
        </p:spPr>
        <p:txBody>
          <a:bodyPr wrap="square" lIns="0" tIns="0" rIns="0" bIns="0" rtlCol="0" anchor="t"/>
          <a:lstStyle/>
          <a:p>
            <a:pPr algn="ctr" indent="0" marL="0">
              <a:lnSpc>
                <a:spcPts val="1800"/>
              </a:lnSpc>
              <a:buNone/>
            </a:pPr>
            <a:r>
              <a:rPr lang="en-US" sz="1200" dirty="0">
                <a:solidFill>
                  <a:srgbClr val="6B7280"/>
                </a:solidFill>
                <a:latin typeface="Noto Sans SC" pitchFamily="34" charset="0"/>
                <a:ea typeface="Noto Sans SC" pitchFamily="34" charset="-122"/>
                <a:cs typeface="Noto Sans SC" pitchFamily="34" charset="-120"/>
              </a:rPr>
              <a:t>發布日期：2025年10月05日</a:t>
            </a:r>
            <a:endParaRPr lang="en-U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8124825"/>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381000" y="914400"/>
            <a:ext cx="5600700" cy="1409700"/>
          </a:xfrm>
          <a:prstGeom prst="rect">
            <a:avLst/>
          </a:prstGeom>
        </p:spPr>
      </p:pic>
      <p:pic>
        <p:nvPicPr>
          <p:cNvPr id="5" name="Image 3" descr="preencoded.png">    </p:cNvPr>
          <p:cNvPicPr>
            <a:picLocks noChangeAspect="1"/>
          </p:cNvPicPr>
          <p:nvPr/>
        </p:nvPicPr>
        <p:blipFill>
          <a:blip r:embed="rId4"/>
          <a:stretch>
            <a:fillRect/>
          </a:stretch>
        </p:blipFill>
        <p:spPr>
          <a:xfrm>
            <a:off x="571500" y="1104900"/>
            <a:ext cx="361950" cy="571500"/>
          </a:xfrm>
          <a:prstGeom prst="rect">
            <a:avLst/>
          </a:prstGeom>
        </p:spPr>
      </p:pic>
      <p:pic>
        <p:nvPicPr>
          <p:cNvPr id="6" name="Image 4" descr="preencoded.png">    </p:cNvPr>
          <p:cNvPicPr>
            <a:picLocks noChangeAspect="1"/>
          </p:cNvPicPr>
          <p:nvPr/>
        </p:nvPicPr>
        <p:blipFill>
          <a:blip r:embed="rId5"/>
          <a:stretch>
            <a:fillRect/>
          </a:stretch>
        </p:blipFill>
        <p:spPr>
          <a:xfrm>
            <a:off x="571500" y="1219200"/>
            <a:ext cx="361950" cy="342900"/>
          </a:xfrm>
          <a:prstGeom prst="rect">
            <a:avLst/>
          </a:prstGeom>
        </p:spPr>
      </p:pic>
      <p:pic>
        <p:nvPicPr>
          <p:cNvPr id="7" name="Image 5" descr="preencoded.png">    </p:cNvPr>
          <p:cNvPicPr>
            <a:picLocks noChangeAspect="1"/>
          </p:cNvPicPr>
          <p:nvPr/>
        </p:nvPicPr>
        <p:blipFill>
          <a:blip r:embed="rId6"/>
          <a:stretch>
            <a:fillRect/>
          </a:stretch>
        </p:blipFill>
        <p:spPr>
          <a:xfrm>
            <a:off x="6210300" y="914400"/>
            <a:ext cx="5600700" cy="1409700"/>
          </a:xfrm>
          <a:prstGeom prst="rect">
            <a:avLst/>
          </a:prstGeom>
        </p:spPr>
      </p:pic>
      <p:pic>
        <p:nvPicPr>
          <p:cNvPr id="8" name="Image 6" descr="preencoded.png">    </p:cNvPr>
          <p:cNvPicPr>
            <a:picLocks noChangeAspect="1"/>
          </p:cNvPicPr>
          <p:nvPr/>
        </p:nvPicPr>
        <p:blipFill>
          <a:blip r:embed="rId7"/>
          <a:stretch>
            <a:fillRect/>
          </a:stretch>
        </p:blipFill>
        <p:spPr>
          <a:xfrm>
            <a:off x="6400800" y="1104900"/>
            <a:ext cx="361950" cy="571500"/>
          </a:xfrm>
          <a:prstGeom prst="rect">
            <a:avLst/>
          </a:prstGeom>
        </p:spPr>
      </p:pic>
      <p:pic>
        <p:nvPicPr>
          <p:cNvPr id="9" name="Image 7" descr="preencoded.png">    </p:cNvPr>
          <p:cNvPicPr>
            <a:picLocks noChangeAspect="1"/>
          </p:cNvPicPr>
          <p:nvPr/>
        </p:nvPicPr>
        <p:blipFill>
          <a:blip r:embed="rId8"/>
          <a:stretch>
            <a:fillRect/>
          </a:stretch>
        </p:blipFill>
        <p:spPr>
          <a:xfrm>
            <a:off x="6400800" y="1219200"/>
            <a:ext cx="361950" cy="342900"/>
          </a:xfrm>
          <a:prstGeom prst="rect">
            <a:avLst/>
          </a:prstGeom>
        </p:spPr>
      </p:pic>
      <p:pic>
        <p:nvPicPr>
          <p:cNvPr id="10" name="Image 8" descr="preencoded.png">    </p:cNvPr>
          <p:cNvPicPr>
            <a:picLocks noChangeAspect="1"/>
          </p:cNvPicPr>
          <p:nvPr/>
        </p:nvPicPr>
        <p:blipFill>
          <a:blip r:embed="rId9"/>
          <a:stretch>
            <a:fillRect/>
          </a:stretch>
        </p:blipFill>
        <p:spPr>
          <a:xfrm>
            <a:off x="381000" y="2552700"/>
            <a:ext cx="5600700" cy="1638300"/>
          </a:xfrm>
          <a:prstGeom prst="rect">
            <a:avLst/>
          </a:prstGeom>
        </p:spPr>
      </p:pic>
      <p:pic>
        <p:nvPicPr>
          <p:cNvPr id="11" name="Image 9" descr="preencoded.png">    </p:cNvPr>
          <p:cNvPicPr>
            <a:picLocks noChangeAspect="1"/>
          </p:cNvPicPr>
          <p:nvPr/>
        </p:nvPicPr>
        <p:blipFill>
          <a:blip r:embed="rId10"/>
          <a:stretch>
            <a:fillRect/>
          </a:stretch>
        </p:blipFill>
        <p:spPr>
          <a:xfrm>
            <a:off x="571500" y="2743200"/>
            <a:ext cx="361950" cy="571500"/>
          </a:xfrm>
          <a:prstGeom prst="rect">
            <a:avLst/>
          </a:prstGeom>
        </p:spPr>
      </p:pic>
      <p:pic>
        <p:nvPicPr>
          <p:cNvPr id="12" name="Image 10" descr="preencoded.png">    </p:cNvPr>
          <p:cNvPicPr>
            <a:picLocks noChangeAspect="1"/>
          </p:cNvPicPr>
          <p:nvPr/>
        </p:nvPicPr>
        <p:blipFill>
          <a:blip r:embed="rId11"/>
          <a:stretch>
            <a:fillRect/>
          </a:stretch>
        </p:blipFill>
        <p:spPr>
          <a:xfrm>
            <a:off x="571500" y="2857500"/>
            <a:ext cx="361950" cy="342900"/>
          </a:xfrm>
          <a:prstGeom prst="rect">
            <a:avLst/>
          </a:prstGeom>
        </p:spPr>
      </p:pic>
      <p:pic>
        <p:nvPicPr>
          <p:cNvPr id="13" name="Image 11" descr="preencoded.png">    </p:cNvPr>
          <p:cNvPicPr>
            <a:picLocks noChangeAspect="1"/>
          </p:cNvPicPr>
          <p:nvPr/>
        </p:nvPicPr>
        <p:blipFill>
          <a:blip r:embed="rId12"/>
          <a:stretch>
            <a:fillRect/>
          </a:stretch>
        </p:blipFill>
        <p:spPr>
          <a:xfrm>
            <a:off x="6210300" y="2552700"/>
            <a:ext cx="5600700" cy="1638300"/>
          </a:xfrm>
          <a:prstGeom prst="rect">
            <a:avLst/>
          </a:prstGeom>
        </p:spPr>
      </p:pic>
      <p:pic>
        <p:nvPicPr>
          <p:cNvPr id="14" name="Image 12" descr="preencoded.png">    </p:cNvPr>
          <p:cNvPicPr>
            <a:picLocks noChangeAspect="1"/>
          </p:cNvPicPr>
          <p:nvPr/>
        </p:nvPicPr>
        <p:blipFill>
          <a:blip r:embed="rId13"/>
          <a:stretch>
            <a:fillRect/>
          </a:stretch>
        </p:blipFill>
        <p:spPr>
          <a:xfrm>
            <a:off x="6400800" y="2743200"/>
            <a:ext cx="285750" cy="571500"/>
          </a:xfrm>
          <a:prstGeom prst="rect">
            <a:avLst/>
          </a:prstGeom>
        </p:spPr>
      </p:pic>
      <p:pic>
        <p:nvPicPr>
          <p:cNvPr id="15" name="Image 13" descr="preencoded.png">    </p:cNvPr>
          <p:cNvPicPr>
            <a:picLocks noChangeAspect="1"/>
          </p:cNvPicPr>
          <p:nvPr/>
        </p:nvPicPr>
        <p:blipFill>
          <a:blip r:embed="rId14"/>
          <a:stretch>
            <a:fillRect/>
          </a:stretch>
        </p:blipFill>
        <p:spPr>
          <a:xfrm>
            <a:off x="6400800" y="2857500"/>
            <a:ext cx="285750" cy="342900"/>
          </a:xfrm>
          <a:prstGeom prst="rect">
            <a:avLst/>
          </a:prstGeom>
        </p:spPr>
      </p:pic>
      <p:pic>
        <p:nvPicPr>
          <p:cNvPr id="16" name="Image 14" descr="preencoded.png">    </p:cNvPr>
          <p:cNvPicPr>
            <a:picLocks noChangeAspect="1"/>
          </p:cNvPicPr>
          <p:nvPr/>
        </p:nvPicPr>
        <p:blipFill>
          <a:blip r:embed="rId15"/>
          <a:stretch>
            <a:fillRect/>
          </a:stretch>
        </p:blipFill>
        <p:spPr>
          <a:xfrm>
            <a:off x="4191000" y="4419600"/>
            <a:ext cx="3810000" cy="2533650"/>
          </a:xfrm>
          <a:prstGeom prst="rect">
            <a:avLst/>
          </a:prstGeom>
        </p:spPr>
      </p:pic>
      <p:pic>
        <p:nvPicPr>
          <p:cNvPr id="17" name="Image 15" descr="preencoded.png">    </p:cNvPr>
          <p:cNvPicPr>
            <a:picLocks noChangeAspect="1"/>
          </p:cNvPicPr>
          <p:nvPr/>
        </p:nvPicPr>
        <p:blipFill>
          <a:blip r:embed="rId16"/>
          <a:stretch>
            <a:fillRect/>
          </a:stretch>
        </p:blipFill>
        <p:spPr>
          <a:xfrm>
            <a:off x="4191000" y="4419600"/>
            <a:ext cx="3810000" cy="2533650"/>
          </a:xfrm>
          <a:prstGeom prst="rect">
            <a:avLst/>
          </a:prstGeom>
        </p:spPr>
      </p:pic>
      <p:pic>
        <p:nvPicPr>
          <p:cNvPr id="18" name="Image 16" descr="preencoded.png">    </p:cNvPr>
          <p:cNvPicPr>
            <a:picLocks noChangeAspect="1"/>
          </p:cNvPicPr>
          <p:nvPr/>
        </p:nvPicPr>
        <p:blipFill>
          <a:blip r:embed="rId17"/>
          <a:stretch>
            <a:fillRect/>
          </a:stretch>
        </p:blipFill>
        <p:spPr>
          <a:xfrm>
            <a:off x="381000" y="7181850"/>
            <a:ext cx="11430000" cy="742950"/>
          </a:xfrm>
          <a:prstGeom prst="rect">
            <a:avLst/>
          </a:prstGeom>
        </p:spPr>
      </p:pic>
      <p:pic>
        <p:nvPicPr>
          <p:cNvPr id="19" name="Image 17" descr="preencoded.png">    </p:cNvPr>
          <p:cNvPicPr>
            <a:picLocks noChangeAspect="1"/>
          </p:cNvPicPr>
          <p:nvPr/>
        </p:nvPicPr>
        <p:blipFill>
          <a:blip r:embed="rId18"/>
          <a:stretch>
            <a:fillRect/>
          </a:stretch>
        </p:blipFill>
        <p:spPr>
          <a:xfrm>
            <a:off x="571500" y="7400925"/>
            <a:ext cx="171450" cy="304800"/>
          </a:xfrm>
          <a:prstGeom prst="rect">
            <a:avLst/>
          </a:prstGeom>
        </p:spPr>
      </p:pic>
      <p:sp>
        <p:nvSpPr>
          <p:cNvPr id="20"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未來展望與發展方向</a:t>
            </a:r>
            <a:endParaRPr lang="en-US" sz="2250" dirty="0"/>
          </a:p>
        </p:txBody>
      </p:sp>
      <p:sp>
        <p:nvSpPr>
          <p:cNvPr id="21" name="Text 1"/>
          <p:cNvSpPr/>
          <p:nvPr/>
        </p:nvSpPr>
        <p:spPr>
          <a:xfrm>
            <a:off x="1085850" y="1104900"/>
            <a:ext cx="4705350"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旅行模式</a:t>
            </a:r>
            <a:endParaRPr lang="en-US" sz="1500" dirty="0"/>
          </a:p>
        </p:txBody>
      </p:sp>
      <p:sp>
        <p:nvSpPr>
          <p:cNvPr id="22" name="Text 2"/>
          <p:cNvSpPr/>
          <p:nvPr/>
        </p:nvSpPr>
        <p:spPr>
          <a:xfrm>
            <a:off x="1085850" y="1447800"/>
            <a:ext cx="4705350" cy="6858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根據使用者輸入的目的地氣候、旅行天數與行程性質（如商務、度假），自動從衣櫃中生成一份最佳化的行李打包清單，考慮衣物的重複穿搭性，避免遺漏或攜帶過多不必要的衣物。</a:t>
            </a:r>
            <a:endParaRPr lang="en-US" sz="1200" dirty="0"/>
          </a:p>
        </p:txBody>
      </p:sp>
      <p:sp>
        <p:nvSpPr>
          <p:cNvPr id="23" name="Text 3"/>
          <p:cNvSpPr/>
          <p:nvPr/>
        </p:nvSpPr>
        <p:spPr>
          <a:xfrm>
            <a:off x="6915150" y="1104900"/>
            <a:ext cx="4705350"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家庭帳號與共享衣櫃</a:t>
            </a:r>
            <a:endParaRPr lang="en-US" sz="1500" dirty="0"/>
          </a:p>
        </p:txBody>
      </p:sp>
      <p:sp>
        <p:nvSpPr>
          <p:cNvPr id="24" name="Text 4"/>
          <p:cNvSpPr/>
          <p:nvPr/>
        </p:nvSpPr>
        <p:spPr>
          <a:xfrm>
            <a:off x="6915150" y="1447800"/>
            <a:ext cx="4705350" cy="6858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支援家庭成員或情侶之間共用服飾資訊。系統可以智慧推薦可共穿的單品搭配，或是在為一人推薦時，考慮到另一人的衣物以實現風格協調。</a:t>
            </a:r>
            <a:endParaRPr lang="en-US" sz="1200" dirty="0"/>
          </a:p>
        </p:txBody>
      </p:sp>
      <p:sp>
        <p:nvSpPr>
          <p:cNvPr id="25" name="Text 5"/>
          <p:cNvSpPr/>
          <p:nvPr/>
        </p:nvSpPr>
        <p:spPr>
          <a:xfrm>
            <a:off x="1085850" y="2743200"/>
            <a:ext cx="4705350"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智慧穿搭鏡（虛擬試穿）</a:t>
            </a:r>
            <a:endParaRPr lang="en-US" sz="1500" dirty="0"/>
          </a:p>
        </p:txBody>
      </p:sp>
      <p:sp>
        <p:nvSpPr>
          <p:cNvPr id="26" name="Text 6"/>
          <p:cNvSpPr/>
          <p:nvPr/>
        </p:nvSpPr>
        <p:spPr>
          <a:xfrm>
            <a:off x="1085850" y="3086100"/>
            <a:ext cx="4705350" cy="6858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結合生成式 AI 的最新進展，提供 2D 甚至 3D 的模擬穿搭效果。使用者在出門前，可以直接在手機或智慧螢幕上即時預覽不同搭配穿在自己身上的效果，進一步提升決策效率。</a:t>
            </a:r>
            <a:endParaRPr lang="en-US" sz="1200" dirty="0"/>
          </a:p>
        </p:txBody>
      </p:sp>
      <p:sp>
        <p:nvSpPr>
          <p:cNvPr id="27" name="Text 7"/>
          <p:cNvSpPr/>
          <p:nvPr/>
        </p:nvSpPr>
        <p:spPr>
          <a:xfrm>
            <a:off x="6838950" y="2743200"/>
            <a:ext cx="4781550"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永續分析與時尚循環</a:t>
            </a:r>
            <a:endParaRPr lang="en-US" sz="1500" dirty="0"/>
          </a:p>
        </p:txBody>
      </p:sp>
      <p:sp>
        <p:nvSpPr>
          <p:cNvPr id="28" name="Text 8"/>
          <p:cNvSpPr/>
          <p:nvPr/>
        </p:nvSpPr>
        <p:spPr>
          <a:xfrm>
            <a:off x="6838950" y="3086100"/>
            <a:ext cx="4781550" cy="9144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引入衣物的材質、品牌、購買日期與使用頻率等數據，為使用者提供「衣物碳足跡」與「單次穿著成本」等分析報告，提升其永續消費意識。未來更可與二手交易平台或衣物回收服務對接，打造時尚循環經濟的閉環。</a:t>
            </a:r>
            <a:endParaRPr lang="en-US" sz="1200" dirty="0"/>
          </a:p>
        </p:txBody>
      </p:sp>
      <p:sp>
        <p:nvSpPr>
          <p:cNvPr id="29" name="Text 9"/>
          <p:cNvSpPr/>
          <p:nvPr/>
        </p:nvSpPr>
        <p:spPr>
          <a:xfrm>
            <a:off x="857250" y="7324725"/>
            <a:ext cx="10763250" cy="4572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WearWise 穿搭智友不僅是一個應用工具，它是一套能陪伴使用者成長、學習與變化的智慧系統。它讓科技以一種溫和而強大的方式，賦予我們管理個人形象的能力，讓「每天該穿什麼」不再是一種焦慮與煩惱，而是一種充滿探索與創造樂趣的體驗。</a:t>
            </a:r>
            <a:endParaRPr lang="en-US"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68580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285750" y="1466850"/>
            <a:ext cx="5657850" cy="1009650"/>
          </a:xfrm>
          <a:prstGeom prst="rect">
            <a:avLst/>
          </a:prstGeom>
        </p:spPr>
      </p:pic>
      <p:pic>
        <p:nvPicPr>
          <p:cNvPr id="5" name="Image 3" descr="preencoded.png">    </p:cNvPr>
          <p:cNvPicPr>
            <a:picLocks noChangeAspect="1"/>
          </p:cNvPicPr>
          <p:nvPr/>
        </p:nvPicPr>
        <p:blipFill>
          <a:blip r:embed="rId4"/>
          <a:stretch>
            <a:fillRect/>
          </a:stretch>
        </p:blipFill>
        <p:spPr>
          <a:xfrm>
            <a:off x="428625" y="1647825"/>
            <a:ext cx="285750" cy="342900"/>
          </a:xfrm>
          <a:prstGeom prst="rect">
            <a:avLst/>
          </a:prstGeom>
        </p:spPr>
      </p:pic>
      <p:pic>
        <p:nvPicPr>
          <p:cNvPr id="6" name="Image 4" descr="preencoded.png">    </p:cNvPr>
          <p:cNvPicPr>
            <a:picLocks noChangeAspect="1"/>
          </p:cNvPicPr>
          <p:nvPr/>
        </p:nvPicPr>
        <p:blipFill>
          <a:blip r:embed="rId5"/>
          <a:stretch>
            <a:fillRect/>
          </a:stretch>
        </p:blipFill>
        <p:spPr>
          <a:xfrm>
            <a:off x="285750" y="2619375"/>
            <a:ext cx="5657850" cy="1009650"/>
          </a:xfrm>
          <a:prstGeom prst="rect">
            <a:avLst/>
          </a:prstGeom>
        </p:spPr>
      </p:pic>
      <p:pic>
        <p:nvPicPr>
          <p:cNvPr id="7" name="Image 5" descr="preencoded.png">    </p:cNvPr>
          <p:cNvPicPr>
            <a:picLocks noChangeAspect="1"/>
          </p:cNvPicPr>
          <p:nvPr/>
        </p:nvPicPr>
        <p:blipFill>
          <a:blip r:embed="rId6"/>
          <a:stretch>
            <a:fillRect/>
          </a:stretch>
        </p:blipFill>
        <p:spPr>
          <a:xfrm>
            <a:off x="428625" y="2800350"/>
            <a:ext cx="285750" cy="342900"/>
          </a:xfrm>
          <a:prstGeom prst="rect">
            <a:avLst/>
          </a:prstGeom>
        </p:spPr>
      </p:pic>
      <p:pic>
        <p:nvPicPr>
          <p:cNvPr id="8" name="Image 6" descr="preencoded.png">    </p:cNvPr>
          <p:cNvPicPr>
            <a:picLocks noChangeAspect="1"/>
          </p:cNvPicPr>
          <p:nvPr/>
        </p:nvPicPr>
        <p:blipFill>
          <a:blip r:embed="rId7"/>
          <a:stretch>
            <a:fillRect/>
          </a:stretch>
        </p:blipFill>
        <p:spPr>
          <a:xfrm>
            <a:off x="285750" y="3771900"/>
            <a:ext cx="5657850" cy="1009650"/>
          </a:xfrm>
          <a:prstGeom prst="rect">
            <a:avLst/>
          </a:prstGeom>
        </p:spPr>
      </p:pic>
      <p:pic>
        <p:nvPicPr>
          <p:cNvPr id="9" name="Image 7" descr="preencoded.png">    </p:cNvPr>
          <p:cNvPicPr>
            <a:picLocks noChangeAspect="1"/>
          </p:cNvPicPr>
          <p:nvPr/>
        </p:nvPicPr>
        <p:blipFill>
          <a:blip r:embed="rId8"/>
          <a:stretch>
            <a:fillRect/>
          </a:stretch>
        </p:blipFill>
        <p:spPr>
          <a:xfrm>
            <a:off x="428625" y="3952875"/>
            <a:ext cx="285750" cy="342900"/>
          </a:xfrm>
          <a:prstGeom prst="rect">
            <a:avLst/>
          </a:prstGeom>
        </p:spPr>
      </p:pic>
      <p:pic>
        <p:nvPicPr>
          <p:cNvPr id="10" name="Image 8" descr="preencoded.png">    </p:cNvPr>
          <p:cNvPicPr>
            <a:picLocks noChangeAspect="1"/>
          </p:cNvPicPr>
          <p:nvPr/>
        </p:nvPicPr>
        <p:blipFill>
          <a:blip r:embed="rId9"/>
          <a:stretch>
            <a:fillRect/>
          </a:stretch>
        </p:blipFill>
        <p:spPr>
          <a:xfrm>
            <a:off x="6248400" y="2152650"/>
            <a:ext cx="1032272" cy="419100"/>
          </a:xfrm>
          <a:prstGeom prst="rect">
            <a:avLst/>
          </a:prstGeom>
        </p:spPr>
      </p:pic>
      <p:pic>
        <p:nvPicPr>
          <p:cNvPr id="11" name="Image 9" descr="preencoded.png">    </p:cNvPr>
          <p:cNvPicPr>
            <a:picLocks noChangeAspect="1"/>
          </p:cNvPicPr>
          <p:nvPr/>
        </p:nvPicPr>
        <p:blipFill>
          <a:blip r:embed="rId10"/>
          <a:stretch>
            <a:fillRect/>
          </a:stretch>
        </p:blipFill>
        <p:spPr>
          <a:xfrm>
            <a:off x="7280672" y="2152650"/>
            <a:ext cx="1276499" cy="419100"/>
          </a:xfrm>
          <a:prstGeom prst="rect">
            <a:avLst/>
          </a:prstGeom>
        </p:spPr>
      </p:pic>
      <p:pic>
        <p:nvPicPr>
          <p:cNvPr id="12" name="Image 10" descr="preencoded.png">    </p:cNvPr>
          <p:cNvPicPr>
            <a:picLocks noChangeAspect="1"/>
          </p:cNvPicPr>
          <p:nvPr/>
        </p:nvPicPr>
        <p:blipFill>
          <a:blip r:embed="rId11"/>
          <a:stretch>
            <a:fillRect/>
          </a:stretch>
        </p:blipFill>
        <p:spPr>
          <a:xfrm>
            <a:off x="8557171" y="2152650"/>
            <a:ext cx="3349079" cy="419100"/>
          </a:xfrm>
          <a:prstGeom prst="rect">
            <a:avLst/>
          </a:prstGeom>
        </p:spPr>
      </p:pic>
      <p:pic>
        <p:nvPicPr>
          <p:cNvPr id="13" name="Image 11" descr="preencoded.png">    </p:cNvPr>
          <p:cNvPicPr>
            <a:picLocks noChangeAspect="1"/>
          </p:cNvPicPr>
          <p:nvPr/>
        </p:nvPicPr>
        <p:blipFill>
          <a:blip r:embed="rId12"/>
          <a:stretch>
            <a:fillRect/>
          </a:stretch>
        </p:blipFill>
        <p:spPr>
          <a:xfrm>
            <a:off x="6248400" y="2647950"/>
            <a:ext cx="1032272" cy="419100"/>
          </a:xfrm>
          <a:prstGeom prst="rect">
            <a:avLst/>
          </a:prstGeom>
        </p:spPr>
      </p:pic>
      <p:pic>
        <p:nvPicPr>
          <p:cNvPr id="14" name="Image 12" descr="preencoded.png">    </p:cNvPr>
          <p:cNvPicPr>
            <a:picLocks noChangeAspect="1"/>
          </p:cNvPicPr>
          <p:nvPr/>
        </p:nvPicPr>
        <p:blipFill>
          <a:blip r:embed="rId13"/>
          <a:stretch>
            <a:fillRect/>
          </a:stretch>
        </p:blipFill>
        <p:spPr>
          <a:xfrm>
            <a:off x="7280672" y="2647950"/>
            <a:ext cx="1276499" cy="419100"/>
          </a:xfrm>
          <a:prstGeom prst="rect">
            <a:avLst/>
          </a:prstGeom>
        </p:spPr>
      </p:pic>
      <p:pic>
        <p:nvPicPr>
          <p:cNvPr id="15" name="Image 13" descr="preencoded.png">    </p:cNvPr>
          <p:cNvPicPr>
            <a:picLocks noChangeAspect="1"/>
          </p:cNvPicPr>
          <p:nvPr/>
        </p:nvPicPr>
        <p:blipFill>
          <a:blip r:embed="rId14"/>
          <a:stretch>
            <a:fillRect/>
          </a:stretch>
        </p:blipFill>
        <p:spPr>
          <a:xfrm>
            <a:off x="8557171" y="2647950"/>
            <a:ext cx="3349079" cy="419100"/>
          </a:xfrm>
          <a:prstGeom prst="rect">
            <a:avLst/>
          </a:prstGeom>
        </p:spPr>
      </p:pic>
      <p:pic>
        <p:nvPicPr>
          <p:cNvPr id="16" name="Image 14" descr="preencoded.png">    </p:cNvPr>
          <p:cNvPicPr>
            <a:picLocks noChangeAspect="1"/>
          </p:cNvPicPr>
          <p:nvPr/>
        </p:nvPicPr>
        <p:blipFill>
          <a:blip r:embed="rId15"/>
          <a:stretch>
            <a:fillRect/>
          </a:stretch>
        </p:blipFill>
        <p:spPr>
          <a:xfrm>
            <a:off x="6248400" y="3143250"/>
            <a:ext cx="5657850" cy="647700"/>
          </a:xfrm>
          <a:prstGeom prst="rect">
            <a:avLst/>
          </a:prstGeom>
        </p:spPr>
      </p:pic>
      <p:pic>
        <p:nvPicPr>
          <p:cNvPr id="17" name="Image 15" descr="preencoded.png">    </p:cNvPr>
          <p:cNvPicPr>
            <a:picLocks noChangeAspect="1"/>
          </p:cNvPicPr>
          <p:nvPr/>
        </p:nvPicPr>
        <p:blipFill>
          <a:blip r:embed="rId16"/>
          <a:stretch>
            <a:fillRect/>
          </a:stretch>
        </p:blipFill>
        <p:spPr>
          <a:xfrm>
            <a:off x="6248400" y="3143250"/>
            <a:ext cx="1032272" cy="647700"/>
          </a:xfrm>
          <a:prstGeom prst="rect">
            <a:avLst/>
          </a:prstGeom>
        </p:spPr>
      </p:pic>
      <p:pic>
        <p:nvPicPr>
          <p:cNvPr id="18" name="Image 16" descr="preencoded.png">    </p:cNvPr>
          <p:cNvPicPr>
            <a:picLocks noChangeAspect="1"/>
          </p:cNvPicPr>
          <p:nvPr/>
        </p:nvPicPr>
        <p:blipFill>
          <a:blip r:embed="rId17"/>
          <a:stretch>
            <a:fillRect/>
          </a:stretch>
        </p:blipFill>
        <p:spPr>
          <a:xfrm>
            <a:off x="7280672" y="3143250"/>
            <a:ext cx="1276499" cy="647700"/>
          </a:xfrm>
          <a:prstGeom prst="rect">
            <a:avLst/>
          </a:prstGeom>
        </p:spPr>
      </p:pic>
      <p:pic>
        <p:nvPicPr>
          <p:cNvPr id="19" name="Image 17" descr="preencoded.png">    </p:cNvPr>
          <p:cNvPicPr>
            <a:picLocks noChangeAspect="1"/>
          </p:cNvPicPr>
          <p:nvPr/>
        </p:nvPicPr>
        <p:blipFill>
          <a:blip r:embed="rId18"/>
          <a:stretch>
            <a:fillRect/>
          </a:stretch>
        </p:blipFill>
        <p:spPr>
          <a:xfrm>
            <a:off x="8557171" y="3143250"/>
            <a:ext cx="3349079" cy="647700"/>
          </a:xfrm>
          <a:prstGeom prst="rect">
            <a:avLst/>
          </a:prstGeom>
        </p:spPr>
      </p:pic>
      <p:pic>
        <p:nvPicPr>
          <p:cNvPr id="20" name="Image 18" descr="preencoded.png">    </p:cNvPr>
          <p:cNvPicPr>
            <a:picLocks noChangeAspect="1"/>
          </p:cNvPicPr>
          <p:nvPr/>
        </p:nvPicPr>
        <p:blipFill>
          <a:blip r:embed="rId19"/>
          <a:stretch>
            <a:fillRect/>
          </a:stretch>
        </p:blipFill>
        <p:spPr>
          <a:xfrm>
            <a:off x="6248400" y="3867150"/>
            <a:ext cx="1032272" cy="647700"/>
          </a:xfrm>
          <a:prstGeom prst="rect">
            <a:avLst/>
          </a:prstGeom>
        </p:spPr>
      </p:pic>
      <p:pic>
        <p:nvPicPr>
          <p:cNvPr id="21" name="Image 19" descr="preencoded.png">    </p:cNvPr>
          <p:cNvPicPr>
            <a:picLocks noChangeAspect="1"/>
          </p:cNvPicPr>
          <p:nvPr/>
        </p:nvPicPr>
        <p:blipFill>
          <a:blip r:embed="rId20"/>
          <a:stretch>
            <a:fillRect/>
          </a:stretch>
        </p:blipFill>
        <p:spPr>
          <a:xfrm>
            <a:off x="7280672" y="3867150"/>
            <a:ext cx="1276499" cy="647700"/>
          </a:xfrm>
          <a:prstGeom prst="rect">
            <a:avLst/>
          </a:prstGeom>
        </p:spPr>
      </p:pic>
      <p:pic>
        <p:nvPicPr>
          <p:cNvPr id="22" name="Image 20" descr="preencoded.png">    </p:cNvPr>
          <p:cNvPicPr>
            <a:picLocks noChangeAspect="1"/>
          </p:cNvPicPr>
          <p:nvPr/>
        </p:nvPicPr>
        <p:blipFill>
          <a:blip r:embed="rId21"/>
          <a:stretch>
            <a:fillRect/>
          </a:stretch>
        </p:blipFill>
        <p:spPr>
          <a:xfrm>
            <a:off x="8557171" y="3867150"/>
            <a:ext cx="3349079" cy="647700"/>
          </a:xfrm>
          <a:prstGeom prst="rect">
            <a:avLst/>
          </a:prstGeom>
        </p:spPr>
      </p:pic>
      <p:pic>
        <p:nvPicPr>
          <p:cNvPr id="23" name="Image 21" descr="preencoded.png">    </p:cNvPr>
          <p:cNvPicPr>
            <a:picLocks noChangeAspect="1"/>
          </p:cNvPicPr>
          <p:nvPr/>
        </p:nvPicPr>
        <p:blipFill>
          <a:blip r:embed="rId22"/>
          <a:stretch>
            <a:fillRect/>
          </a:stretch>
        </p:blipFill>
        <p:spPr>
          <a:xfrm>
            <a:off x="285750" y="5229225"/>
            <a:ext cx="11620500" cy="609600"/>
          </a:xfrm>
          <a:prstGeom prst="rect">
            <a:avLst/>
          </a:prstGeom>
        </p:spPr>
      </p:pic>
      <p:pic>
        <p:nvPicPr>
          <p:cNvPr id="24" name="Image 22" descr="preencoded.png">    </p:cNvPr>
          <p:cNvPicPr>
            <a:picLocks noChangeAspect="1"/>
          </p:cNvPicPr>
          <p:nvPr/>
        </p:nvPicPr>
        <p:blipFill>
          <a:blip r:embed="rId23"/>
          <a:stretch>
            <a:fillRect/>
          </a:stretch>
        </p:blipFill>
        <p:spPr>
          <a:xfrm>
            <a:off x="438150" y="5381625"/>
            <a:ext cx="171450" cy="304800"/>
          </a:xfrm>
          <a:prstGeom prst="rect">
            <a:avLst/>
          </a:prstGeom>
        </p:spPr>
      </p:pic>
      <p:sp>
        <p:nvSpPr>
          <p:cNvPr id="25"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穿搭困境與市場痛點</a:t>
            </a:r>
            <a:endParaRPr lang="en-US" sz="2250" dirty="0"/>
          </a:p>
        </p:txBody>
      </p:sp>
      <p:sp>
        <p:nvSpPr>
          <p:cNvPr id="26" name="Text 1"/>
          <p:cNvSpPr/>
          <p:nvPr/>
        </p:nvSpPr>
        <p:spPr>
          <a:xfrm>
            <a:off x="285750" y="1009650"/>
            <a:ext cx="5657850" cy="304800"/>
          </a:xfrm>
          <a:prstGeom prst="rect">
            <a:avLst/>
          </a:prstGeom>
          <a:noFill/>
          <a:ln/>
        </p:spPr>
        <p:txBody>
          <a:bodyPr wrap="square" lIns="0" tIns="0" rIns="0" bIns="0" rtlCol="0" anchor="t"/>
          <a:lstStyle/>
          <a:p>
            <a:pPr indent="0" marL="0">
              <a:lnSpc>
                <a:spcPts val="2400"/>
              </a:lnSpc>
              <a:buNone/>
            </a:pPr>
            <a:r>
              <a:rPr lang="en-US" sz="1800" b="1" dirty="0">
                <a:solidFill>
                  <a:srgbClr val="374151"/>
                </a:solidFill>
                <a:latin typeface="Helvetica" pitchFamily="34" charset="0"/>
                <a:ea typeface="Helvetica" pitchFamily="34" charset="-122"/>
                <a:cs typeface="Helvetica" pitchFamily="34" charset="-120"/>
              </a:rPr>
              <a:t>選擇的負擔</a:t>
            </a:r>
            <a:endParaRPr lang="en-US" sz="1800" dirty="0"/>
          </a:p>
        </p:txBody>
      </p:sp>
      <p:sp>
        <p:nvSpPr>
          <p:cNvPr id="27" name="Text 2"/>
          <p:cNvSpPr/>
          <p:nvPr/>
        </p:nvSpPr>
        <p:spPr>
          <a:xfrm>
            <a:off x="866775" y="1609725"/>
            <a:ext cx="493395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決策疲勞</a:t>
            </a:r>
            <a:endParaRPr lang="en-US" sz="1350" dirty="0"/>
          </a:p>
        </p:txBody>
      </p:sp>
      <p:sp>
        <p:nvSpPr>
          <p:cNvPr id="28" name="Text 3"/>
          <p:cNvSpPr/>
          <p:nvPr/>
        </p:nvSpPr>
        <p:spPr>
          <a:xfrm>
            <a:off x="866775" y="1876425"/>
            <a:ext cx="49339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在資訊爆炸的時代，每天早晨站在衣櫃前，「今天該穿什麼？」這個看似簡單的問題，卻消耗了無數人的時間與心力。</a:t>
            </a:r>
            <a:endParaRPr lang="en-US" sz="1200" dirty="0"/>
          </a:p>
        </p:txBody>
      </p:sp>
      <p:sp>
        <p:nvSpPr>
          <p:cNvPr id="29" name="Text 4"/>
          <p:cNvSpPr/>
          <p:nvPr/>
        </p:nvSpPr>
        <p:spPr>
          <a:xfrm>
            <a:off x="866775" y="2762250"/>
            <a:ext cx="493395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時間成本</a:t>
            </a:r>
            <a:endParaRPr lang="en-US" sz="1350" dirty="0"/>
          </a:p>
        </p:txBody>
      </p:sp>
      <p:sp>
        <p:nvSpPr>
          <p:cNvPr id="30" name="Text 5"/>
          <p:cNvSpPr/>
          <p:nvPr/>
        </p:nvSpPr>
        <p:spPr>
          <a:xfrm>
            <a:off x="866775" y="3028950"/>
            <a:ext cx="49339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現代人面對滿滿的衣櫃，卻常常感到無從下手，這種普遍存在的「決策疲勞」已成為日常生活的困擾。</a:t>
            </a:r>
            <a:endParaRPr lang="en-US" sz="1200" dirty="0"/>
          </a:p>
        </p:txBody>
      </p:sp>
      <p:sp>
        <p:nvSpPr>
          <p:cNvPr id="31" name="Text 6"/>
          <p:cNvSpPr/>
          <p:nvPr/>
        </p:nvSpPr>
        <p:spPr>
          <a:xfrm>
            <a:off x="866775" y="3914775"/>
            <a:ext cx="493395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風格探索困難</a:t>
            </a:r>
            <a:endParaRPr lang="en-US" sz="1350" dirty="0"/>
          </a:p>
        </p:txBody>
      </p:sp>
      <p:sp>
        <p:nvSpPr>
          <p:cNvPr id="32" name="Text 7"/>
          <p:cNvSpPr/>
          <p:nvPr/>
        </p:nvSpPr>
        <p:spPr>
          <a:xfrm>
            <a:off x="866775" y="4181475"/>
            <a:ext cx="49339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多樣化的衣物、多變的場合需求以及個人風格的細微差異，讓穿搭選擇成為一種挑戰。</a:t>
            </a:r>
            <a:endParaRPr lang="en-US" sz="1200" dirty="0"/>
          </a:p>
        </p:txBody>
      </p:sp>
      <p:sp>
        <p:nvSpPr>
          <p:cNvPr id="33" name="Text 8"/>
          <p:cNvSpPr/>
          <p:nvPr/>
        </p:nvSpPr>
        <p:spPr>
          <a:xfrm>
            <a:off x="6248400" y="1009650"/>
            <a:ext cx="5657850" cy="304800"/>
          </a:xfrm>
          <a:prstGeom prst="rect">
            <a:avLst/>
          </a:prstGeom>
          <a:noFill/>
          <a:ln/>
        </p:spPr>
        <p:txBody>
          <a:bodyPr wrap="square" lIns="0" tIns="0" rIns="0" bIns="0" rtlCol="0" anchor="t"/>
          <a:lstStyle/>
          <a:p>
            <a:pPr indent="0" marL="0">
              <a:lnSpc>
                <a:spcPts val="2400"/>
              </a:lnSpc>
              <a:buNone/>
            </a:pPr>
            <a:r>
              <a:rPr lang="en-US" sz="1800" b="1" dirty="0">
                <a:solidFill>
                  <a:srgbClr val="374151"/>
                </a:solidFill>
                <a:latin typeface="Helvetica" pitchFamily="34" charset="0"/>
                <a:ea typeface="Helvetica" pitchFamily="34" charset="-122"/>
                <a:cs typeface="Helvetica" pitchFamily="34" charset="-120"/>
              </a:rPr>
              <a:t>傳統管理的極限</a:t>
            </a:r>
            <a:endParaRPr lang="en-US" sz="1800" dirty="0"/>
          </a:p>
        </p:txBody>
      </p:sp>
      <p:sp>
        <p:nvSpPr>
          <p:cNvPr id="34" name="Text 9"/>
          <p:cNvSpPr/>
          <p:nvPr/>
        </p:nvSpPr>
        <p:spPr>
          <a:xfrm>
            <a:off x="6248400" y="1466850"/>
            <a:ext cx="56578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傳統的衣物管理方式，無論是憑記憶、手動記錄，或是使用簡單的分類應用，都難以應對現代人的複雜需求。</a:t>
            </a:r>
            <a:endParaRPr lang="en-US" sz="1200" dirty="0"/>
          </a:p>
        </p:txBody>
      </p:sp>
      <p:sp>
        <p:nvSpPr>
          <p:cNvPr id="35" name="Text 10"/>
          <p:cNvSpPr/>
          <p:nvPr/>
        </p:nvSpPr>
        <p:spPr>
          <a:xfrm>
            <a:off x="6343650" y="2152650"/>
            <a:ext cx="1238726" cy="419100"/>
          </a:xfrm>
          <a:prstGeom prst="rect">
            <a:avLst/>
          </a:prstGeom>
          <a:noFill/>
          <a:ln/>
        </p:spPr>
        <p:txBody>
          <a:bodyPr wrap="square" lIns="0" tIns="0" rIns="0" bIns="0" rtlCol="0" anchor="t"/>
          <a:lstStyle/>
          <a:p>
            <a:pPr algn="l" indent="0" marL="0">
              <a:lnSpc>
                <a:spcPts val="1800"/>
              </a:lnSpc>
              <a:buNone/>
            </a:pPr>
            <a:r>
              <a:rPr lang="en-US" sz="1200" b="1" dirty="0">
                <a:solidFill>
                  <a:srgbClr val="FFFFFF"/>
                </a:solidFill>
                <a:latin typeface="Helvetica" pitchFamily="34" charset="0"/>
                <a:ea typeface="Helvetica" pitchFamily="34" charset="-122"/>
                <a:cs typeface="Helvetica" pitchFamily="34" charset="-120"/>
              </a:rPr>
              <a:t>管理方式</a:t>
            </a:r>
            <a:endParaRPr lang="en-US" sz="1200" dirty="0"/>
          </a:p>
        </p:txBody>
      </p:sp>
      <p:sp>
        <p:nvSpPr>
          <p:cNvPr id="36" name="Text 11"/>
          <p:cNvSpPr/>
          <p:nvPr/>
        </p:nvSpPr>
        <p:spPr>
          <a:xfrm>
            <a:off x="7375922" y="2152650"/>
            <a:ext cx="1276499" cy="419100"/>
          </a:xfrm>
          <a:prstGeom prst="rect">
            <a:avLst/>
          </a:prstGeom>
          <a:noFill/>
          <a:ln/>
        </p:spPr>
        <p:txBody>
          <a:bodyPr wrap="square" lIns="0" tIns="0" rIns="0" bIns="0" rtlCol="0" anchor="t"/>
          <a:lstStyle/>
          <a:p>
            <a:pPr algn="l" indent="0" marL="0">
              <a:lnSpc>
                <a:spcPts val="1800"/>
              </a:lnSpc>
              <a:buNone/>
            </a:pPr>
            <a:r>
              <a:rPr lang="en-US" sz="1200" b="1" dirty="0">
                <a:solidFill>
                  <a:srgbClr val="FFFFFF"/>
                </a:solidFill>
                <a:latin typeface="Helvetica" pitchFamily="34" charset="0"/>
                <a:ea typeface="Helvetica" pitchFamily="34" charset="-122"/>
                <a:cs typeface="Helvetica" pitchFamily="34" charset="-120"/>
              </a:rPr>
              <a:t>特點</a:t>
            </a:r>
            <a:endParaRPr lang="en-US" sz="1200" dirty="0"/>
          </a:p>
        </p:txBody>
      </p:sp>
      <p:sp>
        <p:nvSpPr>
          <p:cNvPr id="37" name="Text 12"/>
          <p:cNvSpPr/>
          <p:nvPr/>
        </p:nvSpPr>
        <p:spPr>
          <a:xfrm>
            <a:off x="8652421" y="2152650"/>
            <a:ext cx="3349079" cy="419100"/>
          </a:xfrm>
          <a:prstGeom prst="rect">
            <a:avLst/>
          </a:prstGeom>
          <a:noFill/>
          <a:ln/>
        </p:spPr>
        <p:txBody>
          <a:bodyPr wrap="square" lIns="0" tIns="0" rIns="0" bIns="0" rtlCol="0" anchor="t"/>
          <a:lstStyle/>
          <a:p>
            <a:pPr algn="l" indent="0" marL="0">
              <a:lnSpc>
                <a:spcPts val="1800"/>
              </a:lnSpc>
              <a:buNone/>
            </a:pPr>
            <a:r>
              <a:rPr lang="en-US" sz="1200" b="1" dirty="0">
                <a:solidFill>
                  <a:srgbClr val="FFFFFF"/>
                </a:solidFill>
                <a:latin typeface="Helvetica" pitchFamily="34" charset="0"/>
                <a:ea typeface="Helvetica" pitchFamily="34" charset="-122"/>
                <a:cs typeface="Helvetica" pitchFamily="34" charset="-120"/>
              </a:rPr>
              <a:t>局限性</a:t>
            </a:r>
            <a:endParaRPr lang="en-US" sz="1200" dirty="0"/>
          </a:p>
        </p:txBody>
      </p:sp>
      <p:sp>
        <p:nvSpPr>
          <p:cNvPr id="38" name="Text 13"/>
          <p:cNvSpPr/>
          <p:nvPr/>
        </p:nvSpPr>
        <p:spPr>
          <a:xfrm>
            <a:off x="6343650" y="2647950"/>
            <a:ext cx="1032272" cy="4191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憑記憶</a:t>
            </a:r>
            <a:endParaRPr lang="en-US" sz="1200" dirty="0"/>
          </a:p>
        </p:txBody>
      </p:sp>
      <p:sp>
        <p:nvSpPr>
          <p:cNvPr id="39" name="Text 14"/>
          <p:cNvSpPr/>
          <p:nvPr/>
        </p:nvSpPr>
        <p:spPr>
          <a:xfrm>
            <a:off x="7375922" y="2647950"/>
            <a:ext cx="1531799" cy="4191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依賴個人記憶</a:t>
            </a:r>
            <a:endParaRPr lang="en-US" sz="1200" dirty="0"/>
          </a:p>
        </p:txBody>
      </p:sp>
      <p:sp>
        <p:nvSpPr>
          <p:cNvPr id="40" name="Text 15"/>
          <p:cNvSpPr/>
          <p:nvPr/>
        </p:nvSpPr>
        <p:spPr>
          <a:xfrm>
            <a:off x="8652421" y="2647950"/>
            <a:ext cx="4018895" cy="4191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易遺忘、不精準，尤其衣物數量多時更顯困難</a:t>
            </a:r>
            <a:endParaRPr lang="en-US" sz="1200" dirty="0"/>
          </a:p>
        </p:txBody>
      </p:sp>
      <p:sp>
        <p:nvSpPr>
          <p:cNvPr id="41" name="Text 16"/>
          <p:cNvSpPr/>
          <p:nvPr/>
        </p:nvSpPr>
        <p:spPr>
          <a:xfrm>
            <a:off x="6343650" y="3143250"/>
            <a:ext cx="1238726"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手動記錄</a:t>
            </a:r>
            <a:endParaRPr lang="en-US" sz="1200" dirty="0"/>
          </a:p>
        </p:txBody>
      </p:sp>
      <p:sp>
        <p:nvSpPr>
          <p:cNvPr id="42" name="Text 17"/>
          <p:cNvSpPr/>
          <p:nvPr/>
        </p:nvSpPr>
        <p:spPr>
          <a:xfrm>
            <a:off x="7375922" y="3143250"/>
            <a:ext cx="1276499"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筆記本、Excel等</a:t>
            </a:r>
            <a:endParaRPr lang="en-US" sz="1200" dirty="0"/>
          </a:p>
        </p:txBody>
      </p:sp>
      <p:sp>
        <p:nvSpPr>
          <p:cNvPr id="43" name="Text 18"/>
          <p:cNvSpPr/>
          <p:nvPr/>
        </p:nvSpPr>
        <p:spPr>
          <a:xfrm>
            <a:off x="8652421" y="3143250"/>
            <a:ext cx="4018895"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繁瑣耗時、不易更新、缺乏視覺化</a:t>
            </a:r>
            <a:endParaRPr lang="en-US" sz="1200" dirty="0"/>
          </a:p>
        </p:txBody>
      </p:sp>
      <p:sp>
        <p:nvSpPr>
          <p:cNvPr id="44" name="Text 19"/>
          <p:cNvSpPr/>
          <p:nvPr/>
        </p:nvSpPr>
        <p:spPr>
          <a:xfrm>
            <a:off x="6343650" y="3867150"/>
            <a:ext cx="1032272"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简易分類App</a:t>
            </a:r>
            <a:endParaRPr lang="en-US" sz="1200" dirty="0"/>
          </a:p>
        </p:txBody>
      </p:sp>
      <p:sp>
        <p:nvSpPr>
          <p:cNvPr id="45" name="Text 20"/>
          <p:cNvSpPr/>
          <p:nvPr/>
        </p:nvSpPr>
        <p:spPr>
          <a:xfrm>
            <a:off x="7375922" y="3867150"/>
            <a:ext cx="1531799"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基本分類功能</a:t>
            </a:r>
            <a:endParaRPr lang="en-US" sz="1200" dirty="0"/>
          </a:p>
        </p:txBody>
      </p:sp>
      <p:sp>
        <p:nvSpPr>
          <p:cNvPr id="46" name="Text 21"/>
          <p:cNvSpPr/>
          <p:nvPr/>
        </p:nvSpPr>
        <p:spPr>
          <a:xfrm>
            <a:off x="8652421" y="3867150"/>
            <a:ext cx="3349079" cy="6477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無法深度分析、缺乏情境感知、難以應對多變需求</a:t>
            </a:r>
            <a:endParaRPr lang="en-US" sz="1200" dirty="0"/>
          </a:p>
        </p:txBody>
      </p:sp>
      <p:sp>
        <p:nvSpPr>
          <p:cNvPr id="47" name="Text 22"/>
          <p:cNvSpPr/>
          <p:nvPr/>
        </p:nvSpPr>
        <p:spPr>
          <a:xfrm>
            <a:off x="723900" y="5419725"/>
            <a:ext cx="731520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這些傳統方法在</a:t>
            </a:r>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效率</a:t>
            </a:r>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a:t>
            </a:r>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精準度</a:t>
            </a:r>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和</a:t>
            </a:r>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個人化</a:t>
            </a:r>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方面存在顯著不足，無法滿足當前複雜的穿搭需求。</a:t>
            </a:r>
            <a:endParaRPr lang="en-US"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75057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1828800" y="1238250"/>
            <a:ext cx="3555950" cy="2133600"/>
          </a:xfrm>
          <a:prstGeom prst="rect">
            <a:avLst/>
          </a:prstGeom>
        </p:spPr>
      </p:pic>
      <p:pic>
        <p:nvPicPr>
          <p:cNvPr id="5" name="Image 3" descr="preencoded.png">    </p:cNvPr>
          <p:cNvPicPr>
            <a:picLocks noChangeAspect="1"/>
          </p:cNvPicPr>
          <p:nvPr/>
        </p:nvPicPr>
        <p:blipFill>
          <a:blip r:embed="rId4"/>
          <a:stretch>
            <a:fillRect/>
          </a:stretch>
        </p:blipFill>
        <p:spPr>
          <a:xfrm>
            <a:off x="1924050" y="1333500"/>
            <a:ext cx="171450" cy="304800"/>
          </a:xfrm>
          <a:prstGeom prst="rect">
            <a:avLst/>
          </a:prstGeom>
        </p:spPr>
      </p:pic>
      <p:pic>
        <p:nvPicPr>
          <p:cNvPr id="6" name="Image 4" descr="preencoded.png">    </p:cNvPr>
          <p:cNvPicPr>
            <a:picLocks noChangeAspect="1"/>
          </p:cNvPicPr>
          <p:nvPr/>
        </p:nvPicPr>
        <p:blipFill>
          <a:blip r:embed="rId5"/>
          <a:stretch>
            <a:fillRect/>
          </a:stretch>
        </p:blipFill>
        <p:spPr>
          <a:xfrm>
            <a:off x="2152650" y="1714500"/>
            <a:ext cx="171450" cy="266700"/>
          </a:xfrm>
          <a:prstGeom prst="rect">
            <a:avLst/>
          </a:prstGeom>
        </p:spPr>
      </p:pic>
      <p:pic>
        <p:nvPicPr>
          <p:cNvPr id="7" name="Image 5" descr="preencoded.png">    </p:cNvPr>
          <p:cNvPicPr>
            <a:picLocks noChangeAspect="1"/>
          </p:cNvPicPr>
          <p:nvPr/>
        </p:nvPicPr>
        <p:blipFill>
          <a:blip r:embed="rId6"/>
          <a:stretch>
            <a:fillRect/>
          </a:stretch>
        </p:blipFill>
        <p:spPr>
          <a:xfrm>
            <a:off x="2152650" y="2019300"/>
            <a:ext cx="171450" cy="266700"/>
          </a:xfrm>
          <a:prstGeom prst="rect">
            <a:avLst/>
          </a:prstGeom>
        </p:spPr>
      </p:pic>
      <p:pic>
        <p:nvPicPr>
          <p:cNvPr id="8" name="Image 6" descr="preencoded.png">    </p:cNvPr>
          <p:cNvPicPr>
            <a:picLocks noChangeAspect="1"/>
          </p:cNvPicPr>
          <p:nvPr/>
        </p:nvPicPr>
        <p:blipFill>
          <a:blip r:embed="rId7"/>
          <a:stretch>
            <a:fillRect/>
          </a:stretch>
        </p:blipFill>
        <p:spPr>
          <a:xfrm>
            <a:off x="2152650" y="2324100"/>
            <a:ext cx="152400" cy="266700"/>
          </a:xfrm>
          <a:prstGeom prst="rect">
            <a:avLst/>
          </a:prstGeom>
        </p:spPr>
      </p:pic>
      <p:pic>
        <p:nvPicPr>
          <p:cNvPr id="9" name="Image 7" descr="preencoded.png">    </p:cNvPr>
          <p:cNvPicPr>
            <a:picLocks noChangeAspect="1"/>
          </p:cNvPicPr>
          <p:nvPr/>
        </p:nvPicPr>
        <p:blipFill>
          <a:blip r:embed="rId8"/>
          <a:stretch>
            <a:fillRect/>
          </a:stretch>
        </p:blipFill>
        <p:spPr>
          <a:xfrm>
            <a:off x="2152650" y="2628900"/>
            <a:ext cx="171450" cy="266700"/>
          </a:xfrm>
          <a:prstGeom prst="rect">
            <a:avLst/>
          </a:prstGeom>
        </p:spPr>
      </p:pic>
      <p:pic>
        <p:nvPicPr>
          <p:cNvPr id="10" name="Image 8" descr="preencoded.png">    </p:cNvPr>
          <p:cNvPicPr>
            <a:picLocks noChangeAspect="1"/>
          </p:cNvPicPr>
          <p:nvPr/>
        </p:nvPicPr>
        <p:blipFill>
          <a:blip r:embed="rId9"/>
          <a:stretch>
            <a:fillRect/>
          </a:stretch>
        </p:blipFill>
        <p:spPr>
          <a:xfrm>
            <a:off x="2152650" y="2933700"/>
            <a:ext cx="171450" cy="266700"/>
          </a:xfrm>
          <a:prstGeom prst="rect">
            <a:avLst/>
          </a:prstGeom>
        </p:spPr>
      </p:pic>
      <p:pic>
        <p:nvPicPr>
          <p:cNvPr id="11" name="Image 9" descr="preencoded.png">    </p:cNvPr>
          <p:cNvPicPr>
            <a:picLocks noChangeAspect="1"/>
          </p:cNvPicPr>
          <p:nvPr/>
        </p:nvPicPr>
        <p:blipFill>
          <a:blip r:embed="rId10"/>
          <a:stretch>
            <a:fillRect/>
          </a:stretch>
        </p:blipFill>
        <p:spPr>
          <a:xfrm>
            <a:off x="6807250" y="1238250"/>
            <a:ext cx="3555950" cy="1828800"/>
          </a:xfrm>
          <a:prstGeom prst="rect">
            <a:avLst/>
          </a:prstGeom>
        </p:spPr>
      </p:pic>
      <p:pic>
        <p:nvPicPr>
          <p:cNvPr id="12" name="Image 10" descr="preencoded.png">    </p:cNvPr>
          <p:cNvPicPr>
            <a:picLocks noChangeAspect="1"/>
          </p:cNvPicPr>
          <p:nvPr/>
        </p:nvPicPr>
        <p:blipFill>
          <a:blip r:embed="rId11"/>
          <a:stretch>
            <a:fillRect/>
          </a:stretch>
        </p:blipFill>
        <p:spPr>
          <a:xfrm>
            <a:off x="6902500" y="1333500"/>
            <a:ext cx="285750" cy="304800"/>
          </a:xfrm>
          <a:prstGeom prst="rect">
            <a:avLst/>
          </a:prstGeom>
        </p:spPr>
      </p:pic>
      <p:pic>
        <p:nvPicPr>
          <p:cNvPr id="13" name="Image 11" descr="preencoded.png">    </p:cNvPr>
          <p:cNvPicPr>
            <a:picLocks noChangeAspect="1"/>
          </p:cNvPicPr>
          <p:nvPr/>
        </p:nvPicPr>
        <p:blipFill>
          <a:blip r:embed="rId12"/>
          <a:stretch>
            <a:fillRect/>
          </a:stretch>
        </p:blipFill>
        <p:spPr>
          <a:xfrm>
            <a:off x="7131100" y="1714500"/>
            <a:ext cx="171450" cy="266700"/>
          </a:xfrm>
          <a:prstGeom prst="rect">
            <a:avLst/>
          </a:prstGeom>
        </p:spPr>
      </p:pic>
      <p:pic>
        <p:nvPicPr>
          <p:cNvPr id="14" name="Image 12" descr="preencoded.png">    </p:cNvPr>
          <p:cNvPicPr>
            <a:picLocks noChangeAspect="1"/>
          </p:cNvPicPr>
          <p:nvPr/>
        </p:nvPicPr>
        <p:blipFill>
          <a:blip r:embed="rId13"/>
          <a:stretch>
            <a:fillRect/>
          </a:stretch>
        </p:blipFill>
        <p:spPr>
          <a:xfrm>
            <a:off x="7131100" y="2019300"/>
            <a:ext cx="219075" cy="266700"/>
          </a:xfrm>
          <a:prstGeom prst="rect">
            <a:avLst/>
          </a:prstGeom>
        </p:spPr>
      </p:pic>
      <p:pic>
        <p:nvPicPr>
          <p:cNvPr id="15" name="Image 13" descr="preencoded.png">    </p:cNvPr>
          <p:cNvPicPr>
            <a:picLocks noChangeAspect="1"/>
          </p:cNvPicPr>
          <p:nvPr/>
        </p:nvPicPr>
        <p:blipFill>
          <a:blip r:embed="rId14"/>
          <a:stretch>
            <a:fillRect/>
          </a:stretch>
        </p:blipFill>
        <p:spPr>
          <a:xfrm>
            <a:off x="7131100" y="2324100"/>
            <a:ext cx="190500" cy="266700"/>
          </a:xfrm>
          <a:prstGeom prst="rect">
            <a:avLst/>
          </a:prstGeom>
        </p:spPr>
      </p:pic>
      <p:pic>
        <p:nvPicPr>
          <p:cNvPr id="16" name="Image 14" descr="preencoded.png">    </p:cNvPr>
          <p:cNvPicPr>
            <a:picLocks noChangeAspect="1"/>
          </p:cNvPicPr>
          <p:nvPr/>
        </p:nvPicPr>
        <p:blipFill>
          <a:blip r:embed="rId15"/>
          <a:stretch>
            <a:fillRect/>
          </a:stretch>
        </p:blipFill>
        <p:spPr>
          <a:xfrm>
            <a:off x="7131100" y="2628900"/>
            <a:ext cx="171450" cy="266700"/>
          </a:xfrm>
          <a:prstGeom prst="rect">
            <a:avLst/>
          </a:prstGeom>
        </p:spPr>
      </p:pic>
      <p:pic>
        <p:nvPicPr>
          <p:cNvPr id="17" name="Image 15" descr="preencoded.png">    </p:cNvPr>
          <p:cNvPicPr>
            <a:picLocks noChangeAspect="1"/>
          </p:cNvPicPr>
          <p:nvPr/>
        </p:nvPicPr>
        <p:blipFill>
          <a:blip r:embed="rId16"/>
          <a:stretch>
            <a:fillRect/>
          </a:stretch>
        </p:blipFill>
        <p:spPr>
          <a:xfrm>
            <a:off x="3035201" y="3619500"/>
            <a:ext cx="1143000" cy="304800"/>
          </a:xfrm>
          <a:prstGeom prst="rect">
            <a:avLst/>
          </a:prstGeom>
        </p:spPr>
      </p:pic>
      <p:pic>
        <p:nvPicPr>
          <p:cNvPr id="18" name="Image 16" descr="preencoded.png">    </p:cNvPr>
          <p:cNvPicPr>
            <a:picLocks noChangeAspect="1"/>
          </p:cNvPicPr>
          <p:nvPr/>
        </p:nvPicPr>
        <p:blipFill>
          <a:blip r:embed="rId17"/>
          <a:stretch>
            <a:fillRect/>
          </a:stretch>
        </p:blipFill>
        <p:spPr>
          <a:xfrm>
            <a:off x="5638800" y="3619500"/>
            <a:ext cx="914400" cy="38100"/>
          </a:xfrm>
          <a:prstGeom prst="rect">
            <a:avLst/>
          </a:prstGeom>
        </p:spPr>
      </p:pic>
      <p:pic>
        <p:nvPicPr>
          <p:cNvPr id="19" name="Image 17" descr="preencoded.png">    </p:cNvPr>
          <p:cNvPicPr>
            <a:picLocks noChangeAspect="1"/>
          </p:cNvPicPr>
          <p:nvPr/>
        </p:nvPicPr>
        <p:blipFill>
          <a:blip r:embed="rId18"/>
          <a:stretch>
            <a:fillRect/>
          </a:stretch>
        </p:blipFill>
        <p:spPr>
          <a:xfrm>
            <a:off x="7937450" y="3619500"/>
            <a:ext cx="1295400" cy="304800"/>
          </a:xfrm>
          <a:prstGeom prst="rect">
            <a:avLst/>
          </a:prstGeom>
        </p:spPr>
      </p:pic>
      <p:pic>
        <p:nvPicPr>
          <p:cNvPr id="20" name="Image 18" descr="preencoded.png">    </p:cNvPr>
          <p:cNvPicPr>
            <a:picLocks noChangeAspect="1"/>
          </p:cNvPicPr>
          <p:nvPr/>
        </p:nvPicPr>
        <p:blipFill>
          <a:blip r:embed="rId19"/>
          <a:stretch>
            <a:fillRect/>
          </a:stretch>
        </p:blipFill>
        <p:spPr>
          <a:xfrm>
            <a:off x="3111401" y="4038600"/>
            <a:ext cx="990600" cy="304800"/>
          </a:xfrm>
          <a:prstGeom prst="rect">
            <a:avLst/>
          </a:prstGeom>
        </p:spPr>
      </p:pic>
      <p:pic>
        <p:nvPicPr>
          <p:cNvPr id="21" name="Image 19" descr="preencoded.png">    </p:cNvPr>
          <p:cNvPicPr>
            <a:picLocks noChangeAspect="1"/>
          </p:cNvPicPr>
          <p:nvPr/>
        </p:nvPicPr>
        <p:blipFill>
          <a:blip r:embed="rId20"/>
          <a:stretch>
            <a:fillRect/>
          </a:stretch>
        </p:blipFill>
        <p:spPr>
          <a:xfrm>
            <a:off x="5638800" y="4038600"/>
            <a:ext cx="914400" cy="38100"/>
          </a:xfrm>
          <a:prstGeom prst="rect">
            <a:avLst/>
          </a:prstGeom>
        </p:spPr>
      </p:pic>
      <p:pic>
        <p:nvPicPr>
          <p:cNvPr id="22" name="Image 20" descr="preencoded.png">    </p:cNvPr>
          <p:cNvPicPr>
            <a:picLocks noChangeAspect="1"/>
          </p:cNvPicPr>
          <p:nvPr/>
        </p:nvPicPr>
        <p:blipFill>
          <a:blip r:embed="rId21"/>
          <a:stretch>
            <a:fillRect/>
          </a:stretch>
        </p:blipFill>
        <p:spPr>
          <a:xfrm>
            <a:off x="8166050" y="4038600"/>
            <a:ext cx="838200" cy="304800"/>
          </a:xfrm>
          <a:prstGeom prst="rect">
            <a:avLst/>
          </a:prstGeom>
        </p:spPr>
      </p:pic>
      <p:pic>
        <p:nvPicPr>
          <p:cNvPr id="23" name="Image 21" descr="preencoded.png">    </p:cNvPr>
          <p:cNvPicPr>
            <a:picLocks noChangeAspect="1"/>
          </p:cNvPicPr>
          <p:nvPr/>
        </p:nvPicPr>
        <p:blipFill>
          <a:blip r:embed="rId22"/>
          <a:stretch>
            <a:fillRect/>
          </a:stretch>
        </p:blipFill>
        <p:spPr>
          <a:xfrm>
            <a:off x="190500" y="4495800"/>
            <a:ext cx="5791200" cy="2171700"/>
          </a:xfrm>
          <a:prstGeom prst="rect">
            <a:avLst/>
          </a:prstGeom>
        </p:spPr>
      </p:pic>
      <p:pic>
        <p:nvPicPr>
          <p:cNvPr id="24" name="Image 22" descr="preencoded.png">    </p:cNvPr>
          <p:cNvPicPr>
            <a:picLocks noChangeAspect="1"/>
          </p:cNvPicPr>
          <p:nvPr/>
        </p:nvPicPr>
        <p:blipFill>
          <a:blip r:embed="rId23"/>
          <a:stretch>
            <a:fillRect/>
          </a:stretch>
        </p:blipFill>
        <p:spPr>
          <a:xfrm>
            <a:off x="342900" y="5029200"/>
            <a:ext cx="152400" cy="152400"/>
          </a:xfrm>
          <a:prstGeom prst="rect">
            <a:avLst/>
          </a:prstGeom>
        </p:spPr>
      </p:pic>
      <p:pic>
        <p:nvPicPr>
          <p:cNvPr id="25" name="Image 23" descr="preencoded.png">    </p:cNvPr>
          <p:cNvPicPr>
            <a:picLocks noChangeAspect="1"/>
          </p:cNvPicPr>
          <p:nvPr/>
        </p:nvPicPr>
        <p:blipFill>
          <a:blip r:embed="rId24"/>
          <a:stretch>
            <a:fillRect/>
          </a:stretch>
        </p:blipFill>
        <p:spPr>
          <a:xfrm>
            <a:off x="342900" y="5562600"/>
            <a:ext cx="152400" cy="152400"/>
          </a:xfrm>
          <a:prstGeom prst="rect">
            <a:avLst/>
          </a:prstGeom>
        </p:spPr>
      </p:pic>
      <p:pic>
        <p:nvPicPr>
          <p:cNvPr id="26" name="Image 24" descr="preencoded.png">    </p:cNvPr>
          <p:cNvPicPr>
            <a:picLocks noChangeAspect="1"/>
          </p:cNvPicPr>
          <p:nvPr/>
        </p:nvPicPr>
        <p:blipFill>
          <a:blip r:embed="rId25"/>
          <a:stretch>
            <a:fillRect/>
          </a:stretch>
        </p:blipFill>
        <p:spPr>
          <a:xfrm>
            <a:off x="342900" y="6096000"/>
            <a:ext cx="152400" cy="152400"/>
          </a:xfrm>
          <a:prstGeom prst="rect">
            <a:avLst/>
          </a:prstGeom>
        </p:spPr>
      </p:pic>
      <p:pic>
        <p:nvPicPr>
          <p:cNvPr id="27" name="Image 25" descr="preencoded.png">    </p:cNvPr>
          <p:cNvPicPr>
            <a:picLocks noChangeAspect="1"/>
          </p:cNvPicPr>
          <p:nvPr/>
        </p:nvPicPr>
        <p:blipFill>
          <a:blip r:embed="rId26"/>
          <a:stretch>
            <a:fillRect/>
          </a:stretch>
        </p:blipFill>
        <p:spPr>
          <a:xfrm>
            <a:off x="6210300" y="4495800"/>
            <a:ext cx="5791200" cy="2171700"/>
          </a:xfrm>
          <a:prstGeom prst="rect">
            <a:avLst/>
          </a:prstGeom>
        </p:spPr>
      </p:pic>
      <p:pic>
        <p:nvPicPr>
          <p:cNvPr id="28" name="Image 26" descr="preencoded.png">    </p:cNvPr>
          <p:cNvPicPr>
            <a:picLocks noChangeAspect="1"/>
          </p:cNvPicPr>
          <p:nvPr/>
        </p:nvPicPr>
        <p:blipFill>
          <a:blip r:embed="rId27"/>
          <a:stretch>
            <a:fillRect/>
          </a:stretch>
        </p:blipFill>
        <p:spPr>
          <a:xfrm>
            <a:off x="6362700" y="4991100"/>
            <a:ext cx="266700" cy="381000"/>
          </a:xfrm>
          <a:prstGeom prst="rect">
            <a:avLst/>
          </a:prstGeom>
        </p:spPr>
      </p:pic>
      <p:pic>
        <p:nvPicPr>
          <p:cNvPr id="29" name="Image 27" descr="preencoded.png">    </p:cNvPr>
          <p:cNvPicPr>
            <a:picLocks noChangeAspect="1"/>
          </p:cNvPicPr>
          <p:nvPr/>
        </p:nvPicPr>
        <p:blipFill>
          <a:blip r:embed="rId28"/>
          <a:stretch>
            <a:fillRect/>
          </a:stretch>
        </p:blipFill>
        <p:spPr>
          <a:xfrm>
            <a:off x="6438900" y="5086350"/>
            <a:ext cx="114300" cy="152400"/>
          </a:xfrm>
          <a:prstGeom prst="rect">
            <a:avLst/>
          </a:prstGeom>
        </p:spPr>
      </p:pic>
      <p:pic>
        <p:nvPicPr>
          <p:cNvPr id="30" name="Image 28" descr="preencoded.png">    </p:cNvPr>
          <p:cNvPicPr>
            <a:picLocks noChangeAspect="1"/>
          </p:cNvPicPr>
          <p:nvPr/>
        </p:nvPicPr>
        <p:blipFill>
          <a:blip r:embed="rId29"/>
          <a:stretch>
            <a:fillRect/>
          </a:stretch>
        </p:blipFill>
        <p:spPr>
          <a:xfrm>
            <a:off x="9163050" y="4991100"/>
            <a:ext cx="342900" cy="381000"/>
          </a:xfrm>
          <a:prstGeom prst="rect">
            <a:avLst/>
          </a:prstGeom>
        </p:spPr>
      </p:pic>
      <p:pic>
        <p:nvPicPr>
          <p:cNvPr id="31" name="Image 29" descr="preencoded.png">    </p:cNvPr>
          <p:cNvPicPr>
            <a:picLocks noChangeAspect="1"/>
          </p:cNvPicPr>
          <p:nvPr/>
        </p:nvPicPr>
        <p:blipFill>
          <a:blip r:embed="rId30"/>
          <a:stretch>
            <a:fillRect/>
          </a:stretch>
        </p:blipFill>
        <p:spPr>
          <a:xfrm>
            <a:off x="9239250" y="5086350"/>
            <a:ext cx="190500" cy="152400"/>
          </a:xfrm>
          <a:prstGeom prst="rect">
            <a:avLst/>
          </a:prstGeom>
        </p:spPr>
      </p:pic>
      <p:pic>
        <p:nvPicPr>
          <p:cNvPr id="32" name="Image 30" descr="preencoded.png">    </p:cNvPr>
          <p:cNvPicPr>
            <a:picLocks noChangeAspect="1"/>
          </p:cNvPicPr>
          <p:nvPr/>
        </p:nvPicPr>
        <p:blipFill>
          <a:blip r:embed="rId31"/>
          <a:stretch>
            <a:fillRect/>
          </a:stretch>
        </p:blipFill>
        <p:spPr>
          <a:xfrm>
            <a:off x="6362700" y="5524500"/>
            <a:ext cx="304800" cy="381000"/>
          </a:xfrm>
          <a:prstGeom prst="rect">
            <a:avLst/>
          </a:prstGeom>
        </p:spPr>
      </p:pic>
      <p:pic>
        <p:nvPicPr>
          <p:cNvPr id="33" name="Image 31" descr="preencoded.png">    </p:cNvPr>
          <p:cNvPicPr>
            <a:picLocks noChangeAspect="1"/>
          </p:cNvPicPr>
          <p:nvPr/>
        </p:nvPicPr>
        <p:blipFill>
          <a:blip r:embed="rId32"/>
          <a:stretch>
            <a:fillRect/>
          </a:stretch>
        </p:blipFill>
        <p:spPr>
          <a:xfrm>
            <a:off x="6438900" y="5619750"/>
            <a:ext cx="152400" cy="152400"/>
          </a:xfrm>
          <a:prstGeom prst="rect">
            <a:avLst/>
          </a:prstGeom>
        </p:spPr>
      </p:pic>
      <p:pic>
        <p:nvPicPr>
          <p:cNvPr id="34" name="Image 32" descr="preencoded.png">    </p:cNvPr>
          <p:cNvPicPr>
            <a:picLocks noChangeAspect="1"/>
          </p:cNvPicPr>
          <p:nvPr/>
        </p:nvPicPr>
        <p:blipFill>
          <a:blip r:embed="rId33"/>
          <a:stretch>
            <a:fillRect/>
          </a:stretch>
        </p:blipFill>
        <p:spPr>
          <a:xfrm>
            <a:off x="9163050" y="5524500"/>
            <a:ext cx="304800" cy="381000"/>
          </a:xfrm>
          <a:prstGeom prst="rect">
            <a:avLst/>
          </a:prstGeom>
        </p:spPr>
      </p:pic>
      <p:pic>
        <p:nvPicPr>
          <p:cNvPr id="35" name="Image 33" descr="preencoded.png">    </p:cNvPr>
          <p:cNvPicPr>
            <a:picLocks noChangeAspect="1"/>
          </p:cNvPicPr>
          <p:nvPr/>
        </p:nvPicPr>
        <p:blipFill>
          <a:blip r:embed="rId34"/>
          <a:stretch>
            <a:fillRect/>
          </a:stretch>
        </p:blipFill>
        <p:spPr>
          <a:xfrm>
            <a:off x="9239250" y="5619750"/>
            <a:ext cx="152400" cy="152400"/>
          </a:xfrm>
          <a:prstGeom prst="rect">
            <a:avLst/>
          </a:prstGeom>
        </p:spPr>
      </p:pic>
      <p:pic>
        <p:nvPicPr>
          <p:cNvPr id="36" name="Image 34" descr="preencoded.png">    </p:cNvPr>
          <p:cNvPicPr>
            <a:picLocks noChangeAspect="1"/>
          </p:cNvPicPr>
          <p:nvPr/>
        </p:nvPicPr>
        <p:blipFill>
          <a:blip r:embed="rId35"/>
          <a:stretch>
            <a:fillRect/>
          </a:stretch>
        </p:blipFill>
        <p:spPr>
          <a:xfrm>
            <a:off x="190500" y="6819900"/>
            <a:ext cx="11811000" cy="457200"/>
          </a:xfrm>
          <a:prstGeom prst="rect">
            <a:avLst/>
          </a:prstGeom>
        </p:spPr>
      </p:pic>
      <p:sp>
        <p:nvSpPr>
          <p:cNvPr id="37"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WearWise系統架構：雙層AI創新</a:t>
            </a:r>
            <a:endParaRPr lang="en-US" sz="2250" dirty="0"/>
          </a:p>
        </p:txBody>
      </p:sp>
      <p:sp>
        <p:nvSpPr>
          <p:cNvPr id="38" name="Text 1"/>
          <p:cNvSpPr/>
          <p:nvPr/>
        </p:nvSpPr>
        <p:spPr>
          <a:xfrm>
            <a:off x="1828800" y="914400"/>
            <a:ext cx="3555950" cy="228600"/>
          </a:xfrm>
          <a:prstGeom prst="rect">
            <a:avLst/>
          </a:prstGeom>
          <a:noFill/>
          <a:ln/>
        </p:spPr>
        <p:txBody>
          <a:bodyPr wrap="square" lIns="0" tIns="0" rIns="0" bIns="0" rtlCol="0" anchor="t"/>
          <a:lstStyle/>
          <a:p>
            <a:pPr algn="ctr" indent="0" marL="0">
              <a:lnSpc>
                <a:spcPts val="1800"/>
              </a:lnSpc>
              <a:buNone/>
            </a:pPr>
            <a:r>
              <a:rPr lang="en-US" sz="1200" b="1" dirty="0">
                <a:solidFill>
                  <a:srgbClr val="16A34A"/>
                </a:solidFill>
                <a:latin typeface="Helvetica" pitchFamily="34" charset="0"/>
                <a:ea typeface="Helvetica" pitchFamily="34" charset="-122"/>
                <a:cs typeface="Helvetica" pitchFamily="34" charset="-120"/>
              </a:rPr>
              <a:t>端側 AI（高效、隱私）</a:t>
            </a:r>
            <a:endParaRPr lang="en-US" sz="1200" dirty="0"/>
          </a:p>
        </p:txBody>
      </p:sp>
      <p:sp>
        <p:nvSpPr>
          <p:cNvPr id="39" name="Text 2"/>
          <p:cNvSpPr/>
          <p:nvPr/>
        </p:nvSpPr>
        <p:spPr>
          <a:xfrm>
            <a:off x="2171700" y="1371600"/>
            <a:ext cx="1320701" cy="228600"/>
          </a:xfrm>
          <a:prstGeom prst="rect">
            <a:avLst/>
          </a:prstGeom>
          <a:noFill/>
          <a:ln/>
        </p:spPr>
        <p:txBody>
          <a:bodyPr wrap="square" lIns="0" tIns="0" rIns="0" bIns="0" rtlCol="0" anchor="t"/>
          <a:lstStyle/>
          <a:p>
            <a:pPr indent="0" marL="0">
              <a:lnSpc>
                <a:spcPts val="1800"/>
              </a:lnSpc>
              <a:buNone/>
            </a:pPr>
            <a:r>
              <a:rPr lang="en-US" sz="1200" b="1" dirty="0">
                <a:solidFill>
                  <a:srgbClr val="000000"/>
                </a:solidFill>
                <a:latin typeface="Helvetica" pitchFamily="34" charset="0"/>
                <a:ea typeface="Helvetica" pitchFamily="34" charset="-122"/>
                <a:cs typeface="Helvetica" pitchFamily="34" charset="-120"/>
              </a:rPr>
              <a:t>使用者手機 App</a:t>
            </a:r>
            <a:endParaRPr lang="en-US" sz="1200" dirty="0"/>
          </a:p>
        </p:txBody>
      </p:sp>
      <p:sp>
        <p:nvSpPr>
          <p:cNvPr id="40" name="Text 3"/>
          <p:cNvSpPr/>
          <p:nvPr/>
        </p:nvSpPr>
        <p:spPr>
          <a:xfrm>
            <a:off x="2400300" y="1733550"/>
            <a:ext cx="73152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拍攝衣物</a:t>
            </a:r>
            <a:endParaRPr lang="en-US" sz="1200" dirty="0"/>
          </a:p>
        </p:txBody>
      </p:sp>
      <p:sp>
        <p:nvSpPr>
          <p:cNvPr id="41" name="Text 4"/>
          <p:cNvSpPr/>
          <p:nvPr/>
        </p:nvSpPr>
        <p:spPr>
          <a:xfrm>
            <a:off x="2400300" y="2038350"/>
            <a:ext cx="1737539"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端側 AI 輕量影像辨識</a:t>
            </a:r>
            <a:endParaRPr lang="en-US" sz="1200" dirty="0"/>
          </a:p>
        </p:txBody>
      </p:sp>
      <p:sp>
        <p:nvSpPr>
          <p:cNvPr id="42" name="Text 5"/>
          <p:cNvSpPr/>
          <p:nvPr/>
        </p:nvSpPr>
        <p:spPr>
          <a:xfrm>
            <a:off x="2381250" y="2343150"/>
            <a:ext cx="128016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資料處理與儲存</a:t>
            </a:r>
            <a:endParaRPr lang="en-US" sz="1200" dirty="0"/>
          </a:p>
        </p:txBody>
      </p:sp>
      <p:sp>
        <p:nvSpPr>
          <p:cNvPr id="43" name="Text 6"/>
          <p:cNvSpPr/>
          <p:nvPr/>
        </p:nvSpPr>
        <p:spPr>
          <a:xfrm>
            <a:off x="2400300" y="2647950"/>
            <a:ext cx="109728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本地規則過濾</a:t>
            </a:r>
            <a:endParaRPr lang="en-US" sz="1200" dirty="0"/>
          </a:p>
        </p:txBody>
      </p:sp>
      <p:sp>
        <p:nvSpPr>
          <p:cNvPr id="44" name="Text 7"/>
          <p:cNvSpPr/>
          <p:nvPr/>
        </p:nvSpPr>
        <p:spPr>
          <a:xfrm>
            <a:off x="2400300" y="2952750"/>
            <a:ext cx="73152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偏好學習</a:t>
            </a:r>
            <a:endParaRPr lang="en-US" sz="1200" dirty="0"/>
          </a:p>
        </p:txBody>
      </p:sp>
      <p:sp>
        <p:nvSpPr>
          <p:cNvPr id="45" name="Text 8"/>
          <p:cNvSpPr/>
          <p:nvPr/>
        </p:nvSpPr>
        <p:spPr>
          <a:xfrm>
            <a:off x="6807250" y="914400"/>
            <a:ext cx="3555950" cy="228600"/>
          </a:xfrm>
          <a:prstGeom prst="rect">
            <a:avLst/>
          </a:prstGeom>
          <a:noFill/>
          <a:ln/>
        </p:spPr>
        <p:txBody>
          <a:bodyPr wrap="square" lIns="0" tIns="0" rIns="0" bIns="0" rtlCol="0" anchor="t"/>
          <a:lstStyle/>
          <a:p>
            <a:pPr algn="ctr" indent="0" marL="0">
              <a:lnSpc>
                <a:spcPts val="1800"/>
              </a:lnSpc>
              <a:buNone/>
            </a:pPr>
            <a:r>
              <a:rPr lang="en-US" sz="1200" b="1" dirty="0">
                <a:solidFill>
                  <a:srgbClr val="EC4899"/>
                </a:solidFill>
                <a:latin typeface="Helvetica" pitchFamily="34" charset="0"/>
                <a:ea typeface="Helvetica" pitchFamily="34" charset="-122"/>
                <a:cs typeface="Helvetica" pitchFamily="34" charset="-120"/>
              </a:rPr>
              <a:t>雲端 AI（深度理解、智慧）</a:t>
            </a:r>
            <a:endParaRPr lang="en-US" sz="1200" dirty="0"/>
          </a:p>
        </p:txBody>
      </p:sp>
      <p:sp>
        <p:nvSpPr>
          <p:cNvPr id="46" name="Text 9"/>
          <p:cNvSpPr/>
          <p:nvPr/>
        </p:nvSpPr>
        <p:spPr>
          <a:xfrm>
            <a:off x="7264450" y="1371600"/>
            <a:ext cx="1879699" cy="228600"/>
          </a:xfrm>
          <a:prstGeom prst="rect">
            <a:avLst/>
          </a:prstGeom>
          <a:noFill/>
          <a:ln/>
        </p:spPr>
        <p:txBody>
          <a:bodyPr wrap="square" lIns="0" tIns="0" rIns="0" bIns="0" rtlCol="0" anchor="t"/>
          <a:lstStyle/>
          <a:p>
            <a:pPr indent="0" marL="0">
              <a:lnSpc>
                <a:spcPts val="1800"/>
              </a:lnSpc>
              <a:buNone/>
            </a:pPr>
            <a:r>
              <a:rPr lang="en-US" sz="1200" b="1" dirty="0">
                <a:solidFill>
                  <a:srgbClr val="000000"/>
                </a:solidFill>
                <a:latin typeface="Helvetica" pitchFamily="34" charset="0"/>
                <a:ea typeface="Helvetica" pitchFamily="34" charset="-122"/>
                <a:cs typeface="Helvetica" pitchFamily="34" charset="-120"/>
              </a:rPr>
              <a:t>雲端 AI：大型語言模型</a:t>
            </a:r>
            <a:endParaRPr lang="en-US" sz="1200" dirty="0"/>
          </a:p>
        </p:txBody>
      </p:sp>
      <p:sp>
        <p:nvSpPr>
          <p:cNvPr id="47" name="Text 10"/>
          <p:cNvSpPr/>
          <p:nvPr/>
        </p:nvSpPr>
        <p:spPr>
          <a:xfrm>
            <a:off x="7378750" y="1733550"/>
            <a:ext cx="109728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衣物細節標註</a:t>
            </a:r>
            <a:endParaRPr lang="en-US" sz="1200" dirty="0"/>
          </a:p>
        </p:txBody>
      </p:sp>
      <p:sp>
        <p:nvSpPr>
          <p:cNvPr id="48" name="Text 11"/>
          <p:cNvSpPr/>
          <p:nvPr/>
        </p:nvSpPr>
        <p:spPr>
          <a:xfrm>
            <a:off x="7426375" y="2038350"/>
            <a:ext cx="128016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深度分析與標註</a:t>
            </a:r>
            <a:endParaRPr lang="en-US" sz="1200" dirty="0"/>
          </a:p>
        </p:txBody>
      </p:sp>
      <p:sp>
        <p:nvSpPr>
          <p:cNvPr id="49" name="Text 12"/>
          <p:cNvSpPr/>
          <p:nvPr/>
        </p:nvSpPr>
        <p:spPr>
          <a:xfrm>
            <a:off x="7397800" y="2343150"/>
            <a:ext cx="1646277"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生成 Top 3 穿搭建議</a:t>
            </a:r>
            <a:endParaRPr lang="en-US" sz="1200" dirty="0"/>
          </a:p>
        </p:txBody>
      </p:sp>
      <p:sp>
        <p:nvSpPr>
          <p:cNvPr id="50" name="Text 13"/>
          <p:cNvSpPr/>
          <p:nvPr/>
        </p:nvSpPr>
        <p:spPr>
          <a:xfrm>
            <a:off x="7378750" y="2647950"/>
            <a:ext cx="109728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衣櫃缺口分析</a:t>
            </a:r>
            <a:endParaRPr lang="en-US" sz="1200" dirty="0"/>
          </a:p>
        </p:txBody>
      </p:sp>
      <p:sp>
        <p:nvSpPr>
          <p:cNvPr id="51" name="Text 14"/>
          <p:cNvSpPr/>
          <p:nvPr/>
        </p:nvSpPr>
        <p:spPr>
          <a:xfrm>
            <a:off x="3058061" y="3686175"/>
            <a:ext cx="1097280" cy="161925"/>
          </a:xfrm>
          <a:prstGeom prst="rect">
            <a:avLst/>
          </a:prstGeom>
          <a:noFill/>
          <a:ln/>
        </p:spPr>
        <p:txBody>
          <a:bodyPr wrap="square" lIns="0" tIns="0" rIns="0" bIns="0" rtlCol="0" anchor="t"/>
          <a:lstStyle/>
          <a:p>
            <a:pPr algn="ctr" indent="0" marL="0">
              <a:lnSpc>
                <a:spcPts val="1800"/>
              </a:lnSpc>
              <a:buNone/>
            </a:pPr>
            <a:r>
              <a:rPr lang="en-US" sz="1200" dirty="0">
                <a:solidFill>
                  <a:srgbClr val="15803D"/>
                </a:solidFill>
                <a:latin typeface="Helvetica" pitchFamily="34" charset="0"/>
                <a:ea typeface="Helvetica" pitchFamily="34" charset="-122"/>
                <a:cs typeface="Helvetica" pitchFamily="34" charset="-120"/>
              </a:rPr>
              <a:t>初步分類結果</a:t>
            </a:r>
            <a:endParaRPr lang="en-US" sz="1200" dirty="0"/>
          </a:p>
        </p:txBody>
      </p:sp>
      <p:sp>
        <p:nvSpPr>
          <p:cNvPr id="52" name="Text 15"/>
          <p:cNvSpPr/>
          <p:nvPr/>
        </p:nvSpPr>
        <p:spPr>
          <a:xfrm>
            <a:off x="7945070" y="3686175"/>
            <a:ext cx="1280160" cy="161925"/>
          </a:xfrm>
          <a:prstGeom prst="rect">
            <a:avLst/>
          </a:prstGeom>
          <a:noFill/>
          <a:ln/>
        </p:spPr>
        <p:txBody>
          <a:bodyPr wrap="square" lIns="0" tIns="0" rIns="0" bIns="0" rtlCol="0" anchor="t"/>
          <a:lstStyle/>
          <a:p>
            <a:pPr algn="ctr" indent="0" marL="0">
              <a:lnSpc>
                <a:spcPts val="1800"/>
              </a:lnSpc>
              <a:buNone/>
            </a:pPr>
            <a:r>
              <a:rPr lang="en-US" sz="1200" dirty="0">
                <a:solidFill>
                  <a:srgbClr val="BE185D"/>
                </a:solidFill>
                <a:latin typeface="Helvetica" pitchFamily="34" charset="0"/>
                <a:ea typeface="Helvetica" pitchFamily="34" charset="-122"/>
                <a:cs typeface="Helvetica" pitchFamily="34" charset="-120"/>
              </a:rPr>
              <a:t>深度分析與標註</a:t>
            </a:r>
            <a:endParaRPr lang="en-US" sz="1200" dirty="0"/>
          </a:p>
        </p:txBody>
      </p:sp>
      <p:sp>
        <p:nvSpPr>
          <p:cNvPr id="53" name="Text 16"/>
          <p:cNvSpPr/>
          <p:nvPr/>
        </p:nvSpPr>
        <p:spPr>
          <a:xfrm>
            <a:off x="3149501" y="4105275"/>
            <a:ext cx="914400" cy="161925"/>
          </a:xfrm>
          <a:prstGeom prst="rect">
            <a:avLst/>
          </a:prstGeom>
          <a:noFill/>
          <a:ln/>
        </p:spPr>
        <p:txBody>
          <a:bodyPr wrap="square" lIns="0" tIns="0" rIns="0" bIns="0" rtlCol="0" anchor="t"/>
          <a:lstStyle/>
          <a:p>
            <a:pPr algn="ctr" indent="0" marL="0">
              <a:lnSpc>
                <a:spcPts val="1800"/>
              </a:lnSpc>
              <a:buNone/>
            </a:pPr>
            <a:r>
              <a:rPr lang="en-US" sz="1200" dirty="0">
                <a:solidFill>
                  <a:srgbClr val="15803D"/>
                </a:solidFill>
                <a:latin typeface="Helvetica" pitchFamily="34" charset="0"/>
                <a:ea typeface="Helvetica" pitchFamily="34" charset="-122"/>
                <a:cs typeface="Helvetica" pitchFamily="34" charset="-120"/>
              </a:rPr>
              <a:t>情境與偏好</a:t>
            </a:r>
            <a:endParaRPr lang="en-US" sz="1200" dirty="0"/>
          </a:p>
        </p:txBody>
      </p:sp>
      <p:sp>
        <p:nvSpPr>
          <p:cNvPr id="54" name="Text 17"/>
          <p:cNvSpPr/>
          <p:nvPr/>
        </p:nvSpPr>
        <p:spPr>
          <a:xfrm>
            <a:off x="8219390" y="4105275"/>
            <a:ext cx="731520" cy="161925"/>
          </a:xfrm>
          <a:prstGeom prst="rect">
            <a:avLst/>
          </a:prstGeom>
          <a:noFill/>
          <a:ln/>
        </p:spPr>
        <p:txBody>
          <a:bodyPr wrap="square" lIns="0" tIns="0" rIns="0" bIns="0" rtlCol="0" anchor="t"/>
          <a:lstStyle/>
          <a:p>
            <a:pPr algn="ctr" indent="0" marL="0">
              <a:lnSpc>
                <a:spcPts val="1800"/>
              </a:lnSpc>
              <a:buNone/>
            </a:pPr>
            <a:r>
              <a:rPr lang="en-US" sz="1200" dirty="0">
                <a:solidFill>
                  <a:srgbClr val="BE185D"/>
                </a:solidFill>
                <a:latin typeface="Helvetica" pitchFamily="34" charset="0"/>
                <a:ea typeface="Helvetica" pitchFamily="34" charset="-122"/>
                <a:cs typeface="Helvetica" pitchFamily="34" charset="-120"/>
              </a:rPr>
              <a:t>推薦結果</a:t>
            </a:r>
            <a:endParaRPr lang="en-US" sz="1200" dirty="0"/>
          </a:p>
        </p:txBody>
      </p:sp>
      <p:sp>
        <p:nvSpPr>
          <p:cNvPr id="55" name="Text 18"/>
          <p:cNvSpPr/>
          <p:nvPr/>
        </p:nvSpPr>
        <p:spPr>
          <a:xfrm>
            <a:off x="342900" y="4648200"/>
            <a:ext cx="5486400" cy="266700"/>
          </a:xfrm>
          <a:prstGeom prst="rect">
            <a:avLst/>
          </a:prstGeom>
          <a:noFill/>
          <a:ln/>
        </p:spPr>
        <p:txBody>
          <a:bodyPr wrap="square" lIns="0" tIns="0" rIns="0" bIns="0" rtlCol="0" anchor="t"/>
          <a:lstStyle/>
          <a:p>
            <a:pPr indent="0" marL="0">
              <a:lnSpc>
                <a:spcPts val="2100"/>
              </a:lnSpc>
              <a:buNone/>
            </a:pPr>
            <a:r>
              <a:rPr lang="en-US" sz="1500" b="1" dirty="0">
                <a:solidFill>
                  <a:srgbClr val="374151"/>
                </a:solidFill>
                <a:latin typeface="Helvetica" pitchFamily="34" charset="0"/>
                <a:ea typeface="Helvetica" pitchFamily="34" charset="-122"/>
                <a:cs typeface="Helvetica" pitchFamily="34" charset="-120"/>
              </a:rPr>
              <a:t>雙層AI協同機制</a:t>
            </a:r>
            <a:endParaRPr lang="en-US" sz="1500" dirty="0"/>
          </a:p>
        </p:txBody>
      </p:sp>
      <p:sp>
        <p:nvSpPr>
          <p:cNvPr id="56" name="Text 19"/>
          <p:cNvSpPr/>
          <p:nvPr/>
        </p:nvSpPr>
        <p:spPr>
          <a:xfrm>
            <a:off x="571500" y="4991100"/>
            <a:ext cx="5257800" cy="4572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端側AI：</a:t>
            </a:r>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輕量級影像辨識模型，在手機上快速、離線地完成衣物初步分類，確保隱私並提供即時響應。</a:t>
            </a:r>
            <a:endParaRPr lang="en-US" sz="1200" dirty="0"/>
          </a:p>
        </p:txBody>
      </p:sp>
      <p:sp>
        <p:nvSpPr>
          <p:cNvPr id="57" name="Text 20"/>
          <p:cNvSpPr/>
          <p:nvPr/>
        </p:nvSpPr>
        <p:spPr>
          <a:xfrm>
            <a:off x="571500" y="5524500"/>
            <a:ext cx="5257800" cy="4572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雲端AI：</a:t>
            </a:r>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大型語言模型（LLM）進行衣物細節標註、生成個人化穿搭建議、分析衣櫃缺口，提供可解釋的推薦理由。</a:t>
            </a:r>
            <a:endParaRPr lang="en-US" sz="1200" dirty="0"/>
          </a:p>
        </p:txBody>
      </p:sp>
      <p:sp>
        <p:nvSpPr>
          <p:cNvPr id="58" name="Text 21"/>
          <p:cNvSpPr/>
          <p:nvPr/>
        </p:nvSpPr>
        <p:spPr>
          <a:xfrm>
            <a:off x="571500" y="6057900"/>
            <a:ext cx="5257800" cy="4572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協同運作：</a:t>
            </a:r>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端側負責初步處理與隱私保障，雲端提供深度分析與智慧推薦，二者協同實現從衣物自動辨識到個人化推薦的全方位管理。</a:t>
            </a:r>
            <a:endParaRPr lang="en-US" sz="1200" dirty="0"/>
          </a:p>
        </p:txBody>
      </p:sp>
      <p:sp>
        <p:nvSpPr>
          <p:cNvPr id="59" name="Text 22"/>
          <p:cNvSpPr/>
          <p:nvPr/>
        </p:nvSpPr>
        <p:spPr>
          <a:xfrm>
            <a:off x="6362700" y="4648200"/>
            <a:ext cx="5486400" cy="266700"/>
          </a:xfrm>
          <a:prstGeom prst="rect">
            <a:avLst/>
          </a:prstGeom>
          <a:noFill/>
          <a:ln/>
        </p:spPr>
        <p:txBody>
          <a:bodyPr wrap="square" lIns="0" tIns="0" rIns="0" bIns="0" rtlCol="0" anchor="t"/>
          <a:lstStyle/>
          <a:p>
            <a:pPr indent="0" marL="0">
              <a:lnSpc>
                <a:spcPts val="2100"/>
              </a:lnSpc>
              <a:buNone/>
            </a:pPr>
            <a:r>
              <a:rPr lang="en-US" sz="1500" b="1" dirty="0">
                <a:solidFill>
                  <a:srgbClr val="374151"/>
                </a:solidFill>
                <a:latin typeface="Helvetica" pitchFamily="34" charset="0"/>
                <a:ea typeface="Helvetica" pitchFamily="34" charset="-122"/>
                <a:cs typeface="Helvetica" pitchFamily="34" charset="-120"/>
              </a:rPr>
              <a:t>架構優勢</a:t>
            </a:r>
            <a:endParaRPr lang="en-US" sz="1500" dirty="0"/>
          </a:p>
        </p:txBody>
      </p:sp>
      <p:sp>
        <p:nvSpPr>
          <p:cNvPr id="60" name="Text 23"/>
          <p:cNvSpPr/>
          <p:nvPr/>
        </p:nvSpPr>
        <p:spPr>
          <a:xfrm>
            <a:off x="6705600" y="4991100"/>
            <a:ext cx="2000250"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高效能</a:t>
            </a:r>
            <a:endParaRPr lang="en-US" sz="1200" dirty="0"/>
          </a:p>
        </p:txBody>
      </p:sp>
      <p:sp>
        <p:nvSpPr>
          <p:cNvPr id="61" name="Text 24"/>
          <p:cNvSpPr/>
          <p:nvPr/>
        </p:nvSpPr>
        <p:spPr>
          <a:xfrm>
            <a:off x="6705600" y="5219700"/>
            <a:ext cx="240030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端側快速處理，大幅降低雲端負擔</a:t>
            </a:r>
            <a:endParaRPr lang="en-US" sz="1050" dirty="0"/>
          </a:p>
        </p:txBody>
      </p:sp>
      <p:sp>
        <p:nvSpPr>
          <p:cNvPr id="62" name="Text 25"/>
          <p:cNvSpPr/>
          <p:nvPr/>
        </p:nvSpPr>
        <p:spPr>
          <a:xfrm>
            <a:off x="9582150" y="4991100"/>
            <a:ext cx="2133600"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隱私保護</a:t>
            </a:r>
            <a:endParaRPr lang="en-US" sz="1200" dirty="0"/>
          </a:p>
        </p:txBody>
      </p:sp>
      <p:sp>
        <p:nvSpPr>
          <p:cNvPr id="63" name="Text 26"/>
          <p:cNvSpPr/>
          <p:nvPr/>
        </p:nvSpPr>
        <p:spPr>
          <a:xfrm>
            <a:off x="9582150" y="5219700"/>
            <a:ext cx="256032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敏感資料在端側處理，不上傳伺服器</a:t>
            </a:r>
            <a:endParaRPr lang="en-US" sz="1050" dirty="0"/>
          </a:p>
        </p:txBody>
      </p:sp>
      <p:sp>
        <p:nvSpPr>
          <p:cNvPr id="64" name="Text 27"/>
          <p:cNvSpPr/>
          <p:nvPr/>
        </p:nvSpPr>
        <p:spPr>
          <a:xfrm>
            <a:off x="6743700" y="5524500"/>
            <a:ext cx="1859607"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深度智慧</a:t>
            </a:r>
            <a:endParaRPr lang="en-US" sz="1200" dirty="0"/>
          </a:p>
        </p:txBody>
      </p:sp>
      <p:sp>
        <p:nvSpPr>
          <p:cNvPr id="65" name="Text 28"/>
          <p:cNvSpPr/>
          <p:nvPr/>
        </p:nvSpPr>
        <p:spPr>
          <a:xfrm>
            <a:off x="6743700" y="5753100"/>
            <a:ext cx="2231529"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雲端LLM提供可解釋的推薦理由</a:t>
            </a:r>
            <a:endParaRPr lang="en-US" sz="1050" dirty="0"/>
          </a:p>
        </p:txBody>
      </p:sp>
      <p:sp>
        <p:nvSpPr>
          <p:cNvPr id="66" name="Text 29"/>
          <p:cNvSpPr/>
          <p:nvPr/>
        </p:nvSpPr>
        <p:spPr>
          <a:xfrm>
            <a:off x="9544050" y="5524500"/>
            <a:ext cx="1948607"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成本效益</a:t>
            </a:r>
            <a:endParaRPr lang="en-US" sz="1200" dirty="0"/>
          </a:p>
        </p:txBody>
      </p:sp>
      <p:sp>
        <p:nvSpPr>
          <p:cNvPr id="67" name="Text 30"/>
          <p:cNvSpPr/>
          <p:nvPr/>
        </p:nvSpPr>
        <p:spPr>
          <a:xfrm>
            <a:off x="9544050" y="5753100"/>
            <a:ext cx="2338328"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減少雲端API調用，降低運營成本</a:t>
            </a:r>
            <a:endParaRPr lang="en-US" sz="1050" dirty="0"/>
          </a:p>
        </p:txBody>
      </p:sp>
      <p:sp>
        <p:nvSpPr>
          <p:cNvPr id="68" name="Text 31"/>
          <p:cNvSpPr/>
          <p:nvPr/>
        </p:nvSpPr>
        <p:spPr>
          <a:xfrm>
            <a:off x="-853440" y="6934200"/>
            <a:ext cx="13898880" cy="228600"/>
          </a:xfrm>
          <a:prstGeom prst="rect">
            <a:avLst/>
          </a:prstGeom>
          <a:noFill/>
          <a:ln/>
        </p:spPr>
        <p:txBody>
          <a:bodyPr wrap="square" lIns="0" tIns="0" rIns="0" bIns="0" rtlCol="0" anchor="t"/>
          <a:lstStyle/>
          <a:p>
            <a:pPr algn="ctr" indent="0" marL="0">
              <a:lnSpc>
                <a:spcPts val="1800"/>
              </a:lnSpc>
              <a:buNone/>
            </a:pPr>
            <a:r>
              <a:rPr lang="en-US" sz="1200" b="1" dirty="0">
                <a:solidFill>
                  <a:srgbClr val="7E22CE"/>
                </a:solidFill>
                <a:latin typeface="Helvetica" pitchFamily="34" charset="0"/>
                <a:ea typeface="Helvetica" pitchFamily="34" charset="-122"/>
                <a:cs typeface="Helvetica" pitchFamily="34" charset="-120"/>
              </a:rPr>
              <a:t>WearWise</a:t>
            </a:r>
            <a:pPr algn="ct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 的雙層設計使得 </a:t>
            </a:r>
            <a:pPr algn="ctr" indent="0" marL="0">
              <a:lnSpc>
                <a:spcPts val="1800"/>
              </a:lnSpc>
              <a:buNone/>
            </a:pPr>
            <a:r>
              <a:rPr lang="en-US" sz="1200" b="1" dirty="0">
                <a:solidFill>
                  <a:srgbClr val="15803D"/>
                </a:solidFill>
                <a:latin typeface="Helvetica" pitchFamily="34" charset="0"/>
                <a:ea typeface="Helvetica" pitchFamily="34" charset="-122"/>
                <a:cs typeface="Helvetica" pitchFamily="34" charset="-120"/>
              </a:rPr>
              <a:t>端側AI</a:t>
            </a:r>
            <a:pPr algn="ct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 與 </a:t>
            </a:r>
            <a:pPr algn="ctr" indent="0" marL="0">
              <a:lnSpc>
                <a:spcPts val="1800"/>
              </a:lnSpc>
              <a:buNone/>
            </a:pPr>
            <a:r>
              <a:rPr lang="en-US" sz="1200" b="1" dirty="0">
                <a:solidFill>
                  <a:srgbClr val="BE185D"/>
                </a:solidFill>
                <a:latin typeface="Helvetica" pitchFamily="34" charset="0"/>
                <a:ea typeface="Helvetica" pitchFamily="34" charset="-122"/>
                <a:cs typeface="Helvetica" pitchFamily="34" charset="-120"/>
              </a:rPr>
              <a:t>雲端AI</a:t>
            </a:r>
            <a:pPr algn="ct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 協同運作，實現 </a:t>
            </a:r>
            <a:pPr algn="ctr" indent="0" marL="0">
              <a:lnSpc>
                <a:spcPts val="1800"/>
              </a:lnSpc>
              <a:buNone/>
            </a:pPr>
            <a:r>
              <a:rPr lang="en-US" sz="1200" b="1" dirty="0">
                <a:solidFill>
                  <a:srgbClr val="7E22CE"/>
                </a:solidFill>
                <a:latin typeface="Helvetica" pitchFamily="34" charset="0"/>
                <a:ea typeface="Helvetica" pitchFamily="34" charset="-122"/>
                <a:cs typeface="Helvetica" pitchFamily="34" charset="-120"/>
              </a:rPr>
              <a:t>1+1 &gt; 2</a:t>
            </a:r>
            <a:pPr algn="ct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 的效果</a:t>
            </a: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68580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190500" y="914400"/>
            <a:ext cx="5791200" cy="2695575"/>
          </a:xfrm>
          <a:prstGeom prst="rect">
            <a:avLst/>
          </a:prstGeom>
        </p:spPr>
      </p:pic>
      <p:pic>
        <p:nvPicPr>
          <p:cNvPr id="5" name="Image 3" descr="preencoded.png">    </p:cNvPr>
          <p:cNvPicPr>
            <a:picLocks noChangeAspect="1"/>
          </p:cNvPicPr>
          <p:nvPr/>
        </p:nvPicPr>
        <p:blipFill>
          <a:blip r:embed="rId4"/>
          <a:stretch>
            <a:fillRect/>
          </a:stretch>
        </p:blipFill>
        <p:spPr>
          <a:xfrm>
            <a:off x="381000" y="1104900"/>
            <a:ext cx="571500" cy="571500"/>
          </a:xfrm>
          <a:prstGeom prst="rect">
            <a:avLst/>
          </a:prstGeom>
        </p:spPr>
      </p:pic>
      <p:pic>
        <p:nvPicPr>
          <p:cNvPr id="6" name="Image 4" descr="preencoded.png">    </p:cNvPr>
          <p:cNvPicPr>
            <a:picLocks noChangeAspect="1"/>
          </p:cNvPicPr>
          <p:nvPr/>
        </p:nvPicPr>
        <p:blipFill>
          <a:blip r:embed="rId5"/>
          <a:stretch>
            <a:fillRect/>
          </a:stretch>
        </p:blipFill>
        <p:spPr>
          <a:xfrm>
            <a:off x="523875" y="1219200"/>
            <a:ext cx="285750" cy="342900"/>
          </a:xfrm>
          <a:prstGeom prst="rect">
            <a:avLst/>
          </a:prstGeom>
        </p:spPr>
      </p:pic>
      <p:pic>
        <p:nvPicPr>
          <p:cNvPr id="7" name="Image 5" descr="preencoded.png">    </p:cNvPr>
          <p:cNvPicPr>
            <a:picLocks noChangeAspect="1"/>
          </p:cNvPicPr>
          <p:nvPr/>
        </p:nvPicPr>
        <p:blipFill>
          <a:blip r:embed="rId6"/>
          <a:stretch>
            <a:fillRect/>
          </a:stretch>
        </p:blipFill>
        <p:spPr>
          <a:xfrm>
            <a:off x="381000" y="2314575"/>
            <a:ext cx="152400" cy="152400"/>
          </a:xfrm>
          <a:prstGeom prst="rect">
            <a:avLst/>
          </a:prstGeom>
        </p:spPr>
      </p:pic>
      <p:pic>
        <p:nvPicPr>
          <p:cNvPr id="8" name="Image 6" descr="preencoded.png">    </p:cNvPr>
          <p:cNvPicPr>
            <a:picLocks noChangeAspect="1"/>
          </p:cNvPicPr>
          <p:nvPr/>
        </p:nvPicPr>
        <p:blipFill>
          <a:blip r:embed="rId7"/>
          <a:stretch>
            <a:fillRect/>
          </a:stretch>
        </p:blipFill>
        <p:spPr>
          <a:xfrm>
            <a:off x="381000" y="2619375"/>
            <a:ext cx="152400" cy="152400"/>
          </a:xfrm>
          <a:prstGeom prst="rect">
            <a:avLst/>
          </a:prstGeom>
        </p:spPr>
      </p:pic>
      <p:pic>
        <p:nvPicPr>
          <p:cNvPr id="9" name="Image 7" descr="preencoded.png">    </p:cNvPr>
          <p:cNvPicPr>
            <a:picLocks noChangeAspect="1"/>
          </p:cNvPicPr>
          <p:nvPr/>
        </p:nvPicPr>
        <p:blipFill>
          <a:blip r:embed="rId8"/>
          <a:stretch>
            <a:fillRect/>
          </a:stretch>
        </p:blipFill>
        <p:spPr>
          <a:xfrm>
            <a:off x="381000" y="2924175"/>
            <a:ext cx="152400" cy="152400"/>
          </a:xfrm>
          <a:prstGeom prst="rect">
            <a:avLst/>
          </a:prstGeom>
        </p:spPr>
      </p:pic>
      <p:pic>
        <p:nvPicPr>
          <p:cNvPr id="10" name="Image 8" descr="preencoded.png">    </p:cNvPr>
          <p:cNvPicPr>
            <a:picLocks noChangeAspect="1"/>
          </p:cNvPicPr>
          <p:nvPr/>
        </p:nvPicPr>
        <p:blipFill>
          <a:blip r:embed="rId9"/>
          <a:stretch>
            <a:fillRect/>
          </a:stretch>
        </p:blipFill>
        <p:spPr>
          <a:xfrm>
            <a:off x="6210300" y="914400"/>
            <a:ext cx="5791200" cy="2695575"/>
          </a:xfrm>
          <a:prstGeom prst="rect">
            <a:avLst/>
          </a:prstGeom>
        </p:spPr>
      </p:pic>
      <p:pic>
        <p:nvPicPr>
          <p:cNvPr id="11" name="Image 9" descr="preencoded.png">    </p:cNvPr>
          <p:cNvPicPr>
            <a:picLocks noChangeAspect="1"/>
          </p:cNvPicPr>
          <p:nvPr/>
        </p:nvPicPr>
        <p:blipFill>
          <a:blip r:embed="rId10"/>
          <a:stretch>
            <a:fillRect/>
          </a:stretch>
        </p:blipFill>
        <p:spPr>
          <a:xfrm>
            <a:off x="6400800" y="1104900"/>
            <a:ext cx="571500" cy="571500"/>
          </a:xfrm>
          <a:prstGeom prst="rect">
            <a:avLst/>
          </a:prstGeom>
        </p:spPr>
      </p:pic>
      <p:pic>
        <p:nvPicPr>
          <p:cNvPr id="12" name="Image 10" descr="preencoded.png">    </p:cNvPr>
          <p:cNvPicPr>
            <a:picLocks noChangeAspect="1"/>
          </p:cNvPicPr>
          <p:nvPr/>
        </p:nvPicPr>
        <p:blipFill>
          <a:blip r:embed="rId11"/>
          <a:stretch>
            <a:fillRect/>
          </a:stretch>
        </p:blipFill>
        <p:spPr>
          <a:xfrm>
            <a:off x="6543675" y="1219200"/>
            <a:ext cx="285750" cy="342900"/>
          </a:xfrm>
          <a:prstGeom prst="rect">
            <a:avLst/>
          </a:prstGeom>
        </p:spPr>
      </p:pic>
      <p:pic>
        <p:nvPicPr>
          <p:cNvPr id="13" name="Image 11" descr="preencoded.png">    </p:cNvPr>
          <p:cNvPicPr>
            <a:picLocks noChangeAspect="1"/>
          </p:cNvPicPr>
          <p:nvPr/>
        </p:nvPicPr>
        <p:blipFill>
          <a:blip r:embed="rId12"/>
          <a:stretch>
            <a:fillRect/>
          </a:stretch>
        </p:blipFill>
        <p:spPr>
          <a:xfrm>
            <a:off x="6400800" y="2314575"/>
            <a:ext cx="152400" cy="152400"/>
          </a:xfrm>
          <a:prstGeom prst="rect">
            <a:avLst/>
          </a:prstGeom>
        </p:spPr>
      </p:pic>
      <p:pic>
        <p:nvPicPr>
          <p:cNvPr id="14" name="Image 12" descr="preencoded.png">    </p:cNvPr>
          <p:cNvPicPr>
            <a:picLocks noChangeAspect="1"/>
          </p:cNvPicPr>
          <p:nvPr/>
        </p:nvPicPr>
        <p:blipFill>
          <a:blip r:embed="rId13"/>
          <a:stretch>
            <a:fillRect/>
          </a:stretch>
        </p:blipFill>
        <p:spPr>
          <a:xfrm>
            <a:off x="6400800" y="2619375"/>
            <a:ext cx="152400" cy="152400"/>
          </a:xfrm>
          <a:prstGeom prst="rect">
            <a:avLst/>
          </a:prstGeom>
        </p:spPr>
      </p:pic>
      <p:pic>
        <p:nvPicPr>
          <p:cNvPr id="15" name="Image 13" descr="preencoded.png">    </p:cNvPr>
          <p:cNvPicPr>
            <a:picLocks noChangeAspect="1"/>
          </p:cNvPicPr>
          <p:nvPr/>
        </p:nvPicPr>
        <p:blipFill>
          <a:blip r:embed="rId14"/>
          <a:stretch>
            <a:fillRect/>
          </a:stretch>
        </p:blipFill>
        <p:spPr>
          <a:xfrm>
            <a:off x="6400800" y="2924175"/>
            <a:ext cx="152400" cy="152400"/>
          </a:xfrm>
          <a:prstGeom prst="rect">
            <a:avLst/>
          </a:prstGeom>
        </p:spPr>
      </p:pic>
      <p:pic>
        <p:nvPicPr>
          <p:cNvPr id="16" name="Image 14" descr="preencoded.png">    </p:cNvPr>
          <p:cNvPicPr>
            <a:picLocks noChangeAspect="1"/>
          </p:cNvPicPr>
          <p:nvPr/>
        </p:nvPicPr>
        <p:blipFill>
          <a:blip r:embed="rId15"/>
          <a:stretch>
            <a:fillRect/>
          </a:stretch>
        </p:blipFill>
        <p:spPr>
          <a:xfrm>
            <a:off x="6400800" y="3228975"/>
            <a:ext cx="152400" cy="152400"/>
          </a:xfrm>
          <a:prstGeom prst="rect">
            <a:avLst/>
          </a:prstGeom>
        </p:spPr>
      </p:pic>
      <p:pic>
        <p:nvPicPr>
          <p:cNvPr id="17" name="Image 15" descr="preencoded.png">    </p:cNvPr>
          <p:cNvPicPr>
            <a:picLocks noChangeAspect="1"/>
          </p:cNvPicPr>
          <p:nvPr/>
        </p:nvPicPr>
        <p:blipFill>
          <a:blip r:embed="rId16"/>
          <a:stretch>
            <a:fillRect/>
          </a:stretch>
        </p:blipFill>
        <p:spPr>
          <a:xfrm>
            <a:off x="190500" y="3838575"/>
            <a:ext cx="5791200" cy="2695575"/>
          </a:xfrm>
          <a:prstGeom prst="rect">
            <a:avLst/>
          </a:prstGeom>
        </p:spPr>
      </p:pic>
      <p:pic>
        <p:nvPicPr>
          <p:cNvPr id="18" name="Image 16" descr="preencoded.png">    </p:cNvPr>
          <p:cNvPicPr>
            <a:picLocks noChangeAspect="1"/>
          </p:cNvPicPr>
          <p:nvPr/>
        </p:nvPicPr>
        <p:blipFill>
          <a:blip r:embed="rId17"/>
          <a:stretch>
            <a:fillRect/>
          </a:stretch>
        </p:blipFill>
        <p:spPr>
          <a:xfrm>
            <a:off x="381000" y="4029075"/>
            <a:ext cx="571500" cy="571500"/>
          </a:xfrm>
          <a:prstGeom prst="rect">
            <a:avLst/>
          </a:prstGeom>
        </p:spPr>
      </p:pic>
      <p:pic>
        <p:nvPicPr>
          <p:cNvPr id="19" name="Image 17" descr="preencoded.png">    </p:cNvPr>
          <p:cNvPicPr>
            <a:picLocks noChangeAspect="1"/>
          </p:cNvPicPr>
          <p:nvPr/>
        </p:nvPicPr>
        <p:blipFill>
          <a:blip r:embed="rId18"/>
          <a:stretch>
            <a:fillRect/>
          </a:stretch>
        </p:blipFill>
        <p:spPr>
          <a:xfrm>
            <a:off x="557213" y="4143375"/>
            <a:ext cx="219075" cy="342900"/>
          </a:xfrm>
          <a:prstGeom prst="rect">
            <a:avLst/>
          </a:prstGeom>
        </p:spPr>
      </p:pic>
      <p:pic>
        <p:nvPicPr>
          <p:cNvPr id="20" name="Image 18" descr="preencoded.png">    </p:cNvPr>
          <p:cNvPicPr>
            <a:picLocks noChangeAspect="1"/>
          </p:cNvPicPr>
          <p:nvPr/>
        </p:nvPicPr>
        <p:blipFill>
          <a:blip r:embed="rId19"/>
          <a:stretch>
            <a:fillRect/>
          </a:stretch>
        </p:blipFill>
        <p:spPr>
          <a:xfrm>
            <a:off x="381000" y="5238750"/>
            <a:ext cx="152400" cy="152400"/>
          </a:xfrm>
          <a:prstGeom prst="rect">
            <a:avLst/>
          </a:prstGeom>
        </p:spPr>
      </p:pic>
      <p:pic>
        <p:nvPicPr>
          <p:cNvPr id="21" name="Image 19" descr="preencoded.png">    </p:cNvPr>
          <p:cNvPicPr>
            <a:picLocks noChangeAspect="1"/>
          </p:cNvPicPr>
          <p:nvPr/>
        </p:nvPicPr>
        <p:blipFill>
          <a:blip r:embed="rId20"/>
          <a:stretch>
            <a:fillRect/>
          </a:stretch>
        </p:blipFill>
        <p:spPr>
          <a:xfrm>
            <a:off x="381000" y="5543550"/>
            <a:ext cx="152400" cy="152400"/>
          </a:xfrm>
          <a:prstGeom prst="rect">
            <a:avLst/>
          </a:prstGeom>
        </p:spPr>
      </p:pic>
      <p:pic>
        <p:nvPicPr>
          <p:cNvPr id="22" name="Image 20" descr="preencoded.png">    </p:cNvPr>
          <p:cNvPicPr>
            <a:picLocks noChangeAspect="1"/>
          </p:cNvPicPr>
          <p:nvPr/>
        </p:nvPicPr>
        <p:blipFill>
          <a:blip r:embed="rId21"/>
          <a:stretch>
            <a:fillRect/>
          </a:stretch>
        </p:blipFill>
        <p:spPr>
          <a:xfrm>
            <a:off x="381000" y="5848350"/>
            <a:ext cx="152400" cy="152400"/>
          </a:xfrm>
          <a:prstGeom prst="rect">
            <a:avLst/>
          </a:prstGeom>
        </p:spPr>
      </p:pic>
      <p:pic>
        <p:nvPicPr>
          <p:cNvPr id="23" name="Image 21" descr="preencoded.png">    </p:cNvPr>
          <p:cNvPicPr>
            <a:picLocks noChangeAspect="1"/>
          </p:cNvPicPr>
          <p:nvPr/>
        </p:nvPicPr>
        <p:blipFill>
          <a:blip r:embed="rId22"/>
          <a:stretch>
            <a:fillRect/>
          </a:stretch>
        </p:blipFill>
        <p:spPr>
          <a:xfrm>
            <a:off x="381000" y="6153150"/>
            <a:ext cx="152400" cy="152400"/>
          </a:xfrm>
          <a:prstGeom prst="rect">
            <a:avLst/>
          </a:prstGeom>
        </p:spPr>
      </p:pic>
      <p:pic>
        <p:nvPicPr>
          <p:cNvPr id="24" name="Image 22" descr="preencoded.png">    </p:cNvPr>
          <p:cNvPicPr>
            <a:picLocks noChangeAspect="1"/>
          </p:cNvPicPr>
          <p:nvPr/>
        </p:nvPicPr>
        <p:blipFill>
          <a:blip r:embed="rId23"/>
          <a:stretch>
            <a:fillRect/>
          </a:stretch>
        </p:blipFill>
        <p:spPr>
          <a:xfrm>
            <a:off x="6210300" y="3838575"/>
            <a:ext cx="5791200" cy="2695575"/>
          </a:xfrm>
          <a:prstGeom prst="rect">
            <a:avLst/>
          </a:prstGeom>
        </p:spPr>
      </p:pic>
      <p:pic>
        <p:nvPicPr>
          <p:cNvPr id="25" name="Image 23" descr="preencoded.png">    </p:cNvPr>
          <p:cNvPicPr>
            <a:picLocks noChangeAspect="1"/>
          </p:cNvPicPr>
          <p:nvPr/>
        </p:nvPicPr>
        <p:blipFill>
          <a:blip r:embed="rId24"/>
          <a:stretch>
            <a:fillRect/>
          </a:stretch>
        </p:blipFill>
        <p:spPr>
          <a:xfrm>
            <a:off x="6400800" y="4029075"/>
            <a:ext cx="571500" cy="571500"/>
          </a:xfrm>
          <a:prstGeom prst="rect">
            <a:avLst/>
          </a:prstGeom>
        </p:spPr>
      </p:pic>
      <p:pic>
        <p:nvPicPr>
          <p:cNvPr id="26" name="Image 24" descr="preencoded.png">    </p:cNvPr>
          <p:cNvPicPr>
            <a:picLocks noChangeAspect="1"/>
          </p:cNvPicPr>
          <p:nvPr/>
        </p:nvPicPr>
        <p:blipFill>
          <a:blip r:embed="rId25"/>
          <a:stretch>
            <a:fillRect/>
          </a:stretch>
        </p:blipFill>
        <p:spPr>
          <a:xfrm>
            <a:off x="6562725" y="4143375"/>
            <a:ext cx="247650" cy="342900"/>
          </a:xfrm>
          <a:prstGeom prst="rect">
            <a:avLst/>
          </a:prstGeom>
        </p:spPr>
      </p:pic>
      <p:pic>
        <p:nvPicPr>
          <p:cNvPr id="27" name="Image 25" descr="preencoded.png">    </p:cNvPr>
          <p:cNvPicPr>
            <a:picLocks noChangeAspect="1"/>
          </p:cNvPicPr>
          <p:nvPr/>
        </p:nvPicPr>
        <p:blipFill>
          <a:blip r:embed="rId26"/>
          <a:stretch>
            <a:fillRect/>
          </a:stretch>
        </p:blipFill>
        <p:spPr>
          <a:xfrm>
            <a:off x="6400800" y="5238750"/>
            <a:ext cx="152400" cy="152400"/>
          </a:xfrm>
          <a:prstGeom prst="rect">
            <a:avLst/>
          </a:prstGeom>
        </p:spPr>
      </p:pic>
      <p:pic>
        <p:nvPicPr>
          <p:cNvPr id="28" name="Image 26" descr="preencoded.png">    </p:cNvPr>
          <p:cNvPicPr>
            <a:picLocks noChangeAspect="1"/>
          </p:cNvPicPr>
          <p:nvPr/>
        </p:nvPicPr>
        <p:blipFill>
          <a:blip r:embed="rId27"/>
          <a:stretch>
            <a:fillRect/>
          </a:stretch>
        </p:blipFill>
        <p:spPr>
          <a:xfrm>
            <a:off x="6400800" y="5543550"/>
            <a:ext cx="152400" cy="152400"/>
          </a:xfrm>
          <a:prstGeom prst="rect">
            <a:avLst/>
          </a:prstGeom>
        </p:spPr>
      </p:pic>
      <p:pic>
        <p:nvPicPr>
          <p:cNvPr id="29" name="Image 27" descr="preencoded.png">    </p:cNvPr>
          <p:cNvPicPr>
            <a:picLocks noChangeAspect="1"/>
          </p:cNvPicPr>
          <p:nvPr/>
        </p:nvPicPr>
        <p:blipFill>
          <a:blip r:embed="rId28"/>
          <a:stretch>
            <a:fillRect/>
          </a:stretch>
        </p:blipFill>
        <p:spPr>
          <a:xfrm>
            <a:off x="6400800" y="5848350"/>
            <a:ext cx="152400" cy="152400"/>
          </a:xfrm>
          <a:prstGeom prst="rect">
            <a:avLst/>
          </a:prstGeom>
        </p:spPr>
      </p:pic>
      <p:pic>
        <p:nvPicPr>
          <p:cNvPr id="30" name="Image 28" descr="preencoded.png">    </p:cNvPr>
          <p:cNvPicPr>
            <a:picLocks noChangeAspect="1"/>
          </p:cNvPicPr>
          <p:nvPr/>
        </p:nvPicPr>
        <p:blipFill>
          <a:blip r:embed="rId29"/>
          <a:stretch>
            <a:fillRect/>
          </a:stretch>
        </p:blipFill>
        <p:spPr>
          <a:xfrm>
            <a:off x="6400800" y="6153150"/>
            <a:ext cx="152400" cy="152400"/>
          </a:xfrm>
          <a:prstGeom prst="rect">
            <a:avLst/>
          </a:prstGeom>
        </p:spPr>
      </p:pic>
      <p:sp>
        <p:nvSpPr>
          <p:cNvPr id="31"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核心技術模組與工具</a:t>
            </a:r>
            <a:endParaRPr lang="en-US" sz="2250" dirty="0"/>
          </a:p>
        </p:txBody>
      </p:sp>
      <p:sp>
        <p:nvSpPr>
          <p:cNvPr id="32" name="Text 1"/>
          <p:cNvSpPr/>
          <p:nvPr/>
        </p:nvSpPr>
        <p:spPr>
          <a:xfrm>
            <a:off x="1104900" y="1104900"/>
            <a:ext cx="2628751"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影像分類模型</a:t>
            </a:r>
            <a:endParaRPr lang="en-US" sz="1500" dirty="0"/>
          </a:p>
        </p:txBody>
      </p:sp>
      <p:sp>
        <p:nvSpPr>
          <p:cNvPr id="33" name="Text 2"/>
          <p:cNvSpPr/>
          <p:nvPr/>
        </p:nvSpPr>
        <p:spPr>
          <a:xfrm>
            <a:off x="1104900" y="1447800"/>
            <a:ext cx="3154501" cy="190500"/>
          </a:xfrm>
          <a:prstGeom prst="rect">
            <a:avLst/>
          </a:prstGeom>
          <a:noFill/>
          <a:ln/>
        </p:spPr>
        <p:txBody>
          <a:bodyPr wrap="square" lIns="0" tIns="0" rIns="0" bIns="0" rtlCol="0" anchor="t"/>
          <a:lstStyle/>
          <a:p>
            <a:pPr indent="0" marL="0">
              <a:lnSpc>
                <a:spcPts val="1500"/>
              </a:lnSpc>
              <a:buNone/>
            </a:pPr>
            <a:r>
              <a:rPr lang="en-US" sz="1050" dirty="0">
                <a:solidFill>
                  <a:srgbClr val="6B7280"/>
                </a:solidFill>
                <a:latin typeface="Helvetica" pitchFamily="34" charset="0"/>
                <a:ea typeface="Helvetica" pitchFamily="34" charset="-122"/>
                <a:cs typeface="Helvetica" pitchFamily="34" charset="-120"/>
              </a:rPr>
              <a:t>Google Teachable Machine (匯出 .tflite 模型)</a:t>
            </a:r>
            <a:endParaRPr lang="en-US" sz="1050" dirty="0"/>
          </a:p>
        </p:txBody>
      </p:sp>
      <p:sp>
        <p:nvSpPr>
          <p:cNvPr id="34" name="Text 3"/>
          <p:cNvSpPr/>
          <p:nvPr/>
        </p:nvSpPr>
        <p:spPr>
          <a:xfrm>
            <a:off x="381000" y="1933575"/>
            <a:ext cx="541020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功能說明</a:t>
            </a:r>
            <a:endParaRPr lang="en-US" sz="1350" dirty="0"/>
          </a:p>
        </p:txBody>
      </p:sp>
      <p:sp>
        <p:nvSpPr>
          <p:cNvPr id="35" name="Text 4"/>
          <p:cNvSpPr/>
          <p:nvPr/>
        </p:nvSpPr>
        <p:spPr>
          <a:xfrm>
            <a:off x="609600" y="2276475"/>
            <a:ext cx="365760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用於衣物初步的影像識別（如：類別、顏色）</a:t>
            </a:r>
            <a:endParaRPr lang="en-US" sz="1200" dirty="0"/>
          </a:p>
        </p:txBody>
      </p:sp>
      <p:sp>
        <p:nvSpPr>
          <p:cNvPr id="36" name="Text 5"/>
          <p:cNvSpPr/>
          <p:nvPr/>
        </p:nvSpPr>
        <p:spPr>
          <a:xfrm>
            <a:off x="609600" y="2581275"/>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模型輕量，可在手機端離線快速執行</a:t>
            </a:r>
            <a:endParaRPr lang="en-US" sz="1200" dirty="0"/>
          </a:p>
        </p:txBody>
      </p:sp>
      <p:sp>
        <p:nvSpPr>
          <p:cNvPr id="37" name="Text 6"/>
          <p:cNvSpPr/>
          <p:nvPr/>
        </p:nvSpPr>
        <p:spPr>
          <a:xfrm>
            <a:off x="609600" y="2886075"/>
            <a:ext cx="329184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保障使用者隱私，不需上傳圖片至伺服器</a:t>
            </a:r>
            <a:endParaRPr lang="en-US" sz="1200" dirty="0"/>
          </a:p>
        </p:txBody>
      </p:sp>
      <p:sp>
        <p:nvSpPr>
          <p:cNvPr id="38" name="Text 7"/>
          <p:cNvSpPr/>
          <p:nvPr/>
        </p:nvSpPr>
        <p:spPr>
          <a:xfrm>
            <a:off x="7124700" y="1104900"/>
            <a:ext cx="3085921"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推薦生成、文字輸出</a:t>
            </a:r>
            <a:endParaRPr lang="en-US" sz="1500" dirty="0"/>
          </a:p>
        </p:txBody>
      </p:sp>
      <p:sp>
        <p:nvSpPr>
          <p:cNvPr id="39" name="Text 8"/>
          <p:cNvSpPr/>
          <p:nvPr/>
        </p:nvSpPr>
        <p:spPr>
          <a:xfrm>
            <a:off x="7124700" y="1447800"/>
            <a:ext cx="3085921" cy="190500"/>
          </a:xfrm>
          <a:prstGeom prst="rect">
            <a:avLst/>
          </a:prstGeom>
          <a:noFill/>
          <a:ln/>
        </p:spPr>
        <p:txBody>
          <a:bodyPr wrap="square" lIns="0" tIns="0" rIns="0" bIns="0" rtlCol="0" anchor="t"/>
          <a:lstStyle/>
          <a:p>
            <a:pPr indent="0" marL="0">
              <a:lnSpc>
                <a:spcPts val="1500"/>
              </a:lnSpc>
              <a:buNone/>
            </a:pPr>
            <a:r>
              <a:rPr lang="en-US" sz="1050" dirty="0">
                <a:solidFill>
                  <a:srgbClr val="6B7280"/>
                </a:solidFill>
                <a:latin typeface="Helvetica" pitchFamily="34" charset="0"/>
                <a:ea typeface="Helvetica" pitchFamily="34" charset="-122"/>
                <a:cs typeface="Helvetica" pitchFamily="34" charset="-120"/>
              </a:rPr>
              <a:t>free_chatgpt_api (或其他大型語言模型 API)</a:t>
            </a:r>
            <a:endParaRPr lang="en-US" sz="1050" dirty="0"/>
          </a:p>
        </p:txBody>
      </p:sp>
      <p:sp>
        <p:nvSpPr>
          <p:cNvPr id="40" name="Text 9"/>
          <p:cNvSpPr/>
          <p:nvPr/>
        </p:nvSpPr>
        <p:spPr>
          <a:xfrm>
            <a:off x="6400800" y="1933575"/>
            <a:ext cx="541020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功能說明</a:t>
            </a:r>
            <a:endParaRPr lang="en-US" sz="1350" dirty="0"/>
          </a:p>
        </p:txBody>
      </p:sp>
      <p:sp>
        <p:nvSpPr>
          <p:cNvPr id="41" name="Text 10"/>
          <p:cNvSpPr/>
          <p:nvPr/>
        </p:nvSpPr>
        <p:spPr>
          <a:xfrm>
            <a:off x="6629400" y="2276475"/>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衣物的進階分類標註與詳細屬性生成</a:t>
            </a:r>
            <a:endParaRPr lang="en-US" sz="1200" dirty="0"/>
          </a:p>
        </p:txBody>
      </p:sp>
      <p:sp>
        <p:nvSpPr>
          <p:cNvPr id="42" name="Text 11"/>
          <p:cNvSpPr/>
          <p:nvPr/>
        </p:nvSpPr>
        <p:spPr>
          <a:xfrm>
            <a:off x="6629400" y="2581275"/>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生成個人化穿搭建議與可解釋的理由</a:t>
            </a:r>
            <a:endParaRPr lang="en-US" sz="1200" dirty="0"/>
          </a:p>
        </p:txBody>
      </p:sp>
      <p:sp>
        <p:nvSpPr>
          <p:cNvPr id="43" name="Text 12"/>
          <p:cNvSpPr/>
          <p:nvPr/>
        </p:nvSpPr>
        <p:spPr>
          <a:xfrm>
            <a:off x="6629400" y="2886075"/>
            <a:ext cx="256032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分析衣櫃缺口，提供前瞻性建議</a:t>
            </a:r>
            <a:endParaRPr lang="en-US" sz="1200" dirty="0"/>
          </a:p>
        </p:txBody>
      </p:sp>
      <p:sp>
        <p:nvSpPr>
          <p:cNvPr id="44" name="Text 13"/>
          <p:cNvSpPr/>
          <p:nvPr/>
        </p:nvSpPr>
        <p:spPr>
          <a:xfrm>
            <a:off x="6629400" y="3190875"/>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學習使用者偏好，持續優化推薦結果</a:t>
            </a:r>
            <a:endParaRPr lang="en-US" sz="1200" dirty="0"/>
          </a:p>
        </p:txBody>
      </p:sp>
      <p:sp>
        <p:nvSpPr>
          <p:cNvPr id="45" name="Text 14"/>
          <p:cNvSpPr/>
          <p:nvPr/>
        </p:nvSpPr>
        <p:spPr>
          <a:xfrm>
            <a:off x="1104900" y="4029075"/>
            <a:ext cx="914400"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前端架構</a:t>
            </a:r>
            <a:endParaRPr lang="en-US" sz="1500" dirty="0"/>
          </a:p>
        </p:txBody>
      </p:sp>
      <p:sp>
        <p:nvSpPr>
          <p:cNvPr id="46" name="Text 15"/>
          <p:cNvSpPr/>
          <p:nvPr/>
        </p:nvSpPr>
        <p:spPr>
          <a:xfrm>
            <a:off x="1104900" y="4371975"/>
            <a:ext cx="914400" cy="190500"/>
          </a:xfrm>
          <a:prstGeom prst="rect">
            <a:avLst/>
          </a:prstGeom>
          <a:noFill/>
          <a:ln/>
        </p:spPr>
        <p:txBody>
          <a:bodyPr wrap="square" lIns="0" tIns="0" rIns="0" bIns="0" rtlCol="0" anchor="t"/>
          <a:lstStyle/>
          <a:p>
            <a:pPr indent="0" marL="0">
              <a:lnSpc>
                <a:spcPts val="1500"/>
              </a:lnSpc>
              <a:buNone/>
            </a:pPr>
            <a:r>
              <a:rPr lang="en-US" sz="1050" dirty="0">
                <a:solidFill>
                  <a:srgbClr val="6B7280"/>
                </a:solidFill>
                <a:latin typeface="Helvetica" pitchFamily="34" charset="0"/>
                <a:ea typeface="Helvetica" pitchFamily="34" charset="-122"/>
                <a:cs typeface="Helvetica" pitchFamily="34" charset="-120"/>
              </a:rPr>
              <a:t>Flutter (Dart)</a:t>
            </a:r>
            <a:endParaRPr lang="en-US" sz="1050" dirty="0"/>
          </a:p>
        </p:txBody>
      </p:sp>
      <p:sp>
        <p:nvSpPr>
          <p:cNvPr id="47" name="Text 16"/>
          <p:cNvSpPr/>
          <p:nvPr/>
        </p:nvSpPr>
        <p:spPr>
          <a:xfrm>
            <a:off x="381000" y="4857750"/>
            <a:ext cx="541020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功能說明</a:t>
            </a:r>
            <a:endParaRPr lang="en-US" sz="1350" dirty="0"/>
          </a:p>
        </p:txBody>
      </p:sp>
      <p:sp>
        <p:nvSpPr>
          <p:cNvPr id="48" name="Text 17"/>
          <p:cNvSpPr/>
          <p:nvPr/>
        </p:nvSpPr>
        <p:spPr>
          <a:xfrm>
            <a:off x="609600" y="5200650"/>
            <a:ext cx="219456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建立跨平台的行動應用程式</a:t>
            </a:r>
            <a:endParaRPr lang="en-US" sz="1200" dirty="0"/>
          </a:p>
        </p:txBody>
      </p:sp>
      <p:sp>
        <p:nvSpPr>
          <p:cNvPr id="49" name="Text 18"/>
          <p:cNvSpPr/>
          <p:nvPr/>
        </p:nvSpPr>
        <p:spPr>
          <a:xfrm>
            <a:off x="609600" y="5505450"/>
            <a:ext cx="237744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提供拍照介面與衣物上傳功能</a:t>
            </a:r>
            <a:endParaRPr lang="en-US" sz="1200" dirty="0"/>
          </a:p>
        </p:txBody>
      </p:sp>
      <p:sp>
        <p:nvSpPr>
          <p:cNvPr id="50" name="Text 19"/>
          <p:cNvSpPr/>
          <p:nvPr/>
        </p:nvSpPr>
        <p:spPr>
          <a:xfrm>
            <a:off x="609600" y="5810250"/>
            <a:ext cx="219456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以卡片式介面顯示推薦結果</a:t>
            </a:r>
            <a:endParaRPr lang="en-US" sz="1200" dirty="0"/>
          </a:p>
        </p:txBody>
      </p:sp>
      <p:sp>
        <p:nvSpPr>
          <p:cNvPr id="51" name="Text 20"/>
          <p:cNvSpPr/>
          <p:nvPr/>
        </p:nvSpPr>
        <p:spPr>
          <a:xfrm>
            <a:off x="609600" y="6115050"/>
            <a:ext cx="256032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收集使用者情境輸入與穿搭回饋</a:t>
            </a:r>
            <a:endParaRPr lang="en-US" sz="1200" dirty="0"/>
          </a:p>
        </p:txBody>
      </p:sp>
      <p:sp>
        <p:nvSpPr>
          <p:cNvPr id="52" name="Text 21"/>
          <p:cNvSpPr/>
          <p:nvPr/>
        </p:nvSpPr>
        <p:spPr>
          <a:xfrm>
            <a:off x="7124700" y="4029075"/>
            <a:ext cx="2333923" cy="266700"/>
          </a:xfrm>
          <a:prstGeom prst="rect">
            <a:avLst/>
          </a:prstGeom>
          <a:noFill/>
          <a:ln/>
        </p:spPr>
        <p:txBody>
          <a:bodyPr wrap="square" lIns="0" tIns="0" rIns="0" bIns="0" rtlCol="0" anchor="t"/>
          <a:lstStyle/>
          <a:p>
            <a:pPr indent="0" marL="0">
              <a:lnSpc>
                <a:spcPts val="2100"/>
              </a:lnSpc>
              <a:buNone/>
            </a:pPr>
            <a:r>
              <a:rPr lang="en-US" sz="1500" b="1" dirty="0">
                <a:solidFill>
                  <a:srgbClr val="1F2937"/>
                </a:solidFill>
                <a:latin typeface="Helvetica" pitchFamily="34" charset="0"/>
                <a:ea typeface="Helvetica" pitchFamily="34" charset="-122"/>
                <a:cs typeface="Helvetica" pitchFamily="34" charset="-120"/>
              </a:rPr>
              <a:t>資料儲存</a:t>
            </a:r>
            <a:endParaRPr lang="en-US" sz="1500" dirty="0"/>
          </a:p>
        </p:txBody>
      </p:sp>
      <p:sp>
        <p:nvSpPr>
          <p:cNvPr id="53" name="Text 22"/>
          <p:cNvSpPr/>
          <p:nvPr/>
        </p:nvSpPr>
        <p:spPr>
          <a:xfrm>
            <a:off x="7124700" y="4371975"/>
            <a:ext cx="2800707" cy="190500"/>
          </a:xfrm>
          <a:prstGeom prst="rect">
            <a:avLst/>
          </a:prstGeom>
          <a:noFill/>
          <a:ln/>
        </p:spPr>
        <p:txBody>
          <a:bodyPr wrap="square" lIns="0" tIns="0" rIns="0" bIns="0" rtlCol="0" anchor="t"/>
          <a:lstStyle/>
          <a:p>
            <a:pPr indent="0" marL="0">
              <a:lnSpc>
                <a:spcPts val="1500"/>
              </a:lnSpc>
              <a:buNone/>
            </a:pPr>
            <a:r>
              <a:rPr lang="en-US" sz="1050" dirty="0">
                <a:solidFill>
                  <a:srgbClr val="6B7280"/>
                </a:solidFill>
                <a:latin typeface="Helvetica" pitchFamily="34" charset="0"/>
                <a:ea typeface="Helvetica" pitchFamily="34" charset="-122"/>
                <a:cs typeface="Helvetica" pitchFamily="34" charset="-120"/>
              </a:rPr>
              <a:t>JSON 檔案 (本機儲存，如 Hive/SQLite)</a:t>
            </a:r>
            <a:endParaRPr lang="en-US" sz="1050" dirty="0"/>
          </a:p>
        </p:txBody>
      </p:sp>
      <p:sp>
        <p:nvSpPr>
          <p:cNvPr id="54" name="Text 23"/>
          <p:cNvSpPr/>
          <p:nvPr/>
        </p:nvSpPr>
        <p:spPr>
          <a:xfrm>
            <a:off x="6400800" y="4857750"/>
            <a:ext cx="541020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功能說明</a:t>
            </a:r>
            <a:endParaRPr lang="en-US" sz="1350" dirty="0"/>
          </a:p>
        </p:txBody>
      </p:sp>
      <p:sp>
        <p:nvSpPr>
          <p:cNvPr id="55" name="Text 24"/>
          <p:cNvSpPr/>
          <p:nvPr/>
        </p:nvSpPr>
        <p:spPr>
          <a:xfrm>
            <a:off x="6629400" y="5200650"/>
            <a:ext cx="310896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以結構化格式儲存每件衣物的詳細屬性</a:t>
            </a:r>
            <a:endParaRPr lang="en-US" sz="1200" dirty="0"/>
          </a:p>
        </p:txBody>
      </p:sp>
      <p:sp>
        <p:nvSpPr>
          <p:cNvPr id="56" name="Text 25"/>
          <p:cNvSpPr/>
          <p:nvPr/>
        </p:nvSpPr>
        <p:spPr>
          <a:xfrm>
            <a:off x="6629400" y="5505450"/>
            <a:ext cx="310896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儲存使用者的穿搭偏好紀錄與回饋資料</a:t>
            </a:r>
            <a:endParaRPr lang="en-US" sz="1200" dirty="0"/>
          </a:p>
        </p:txBody>
      </p:sp>
      <p:sp>
        <p:nvSpPr>
          <p:cNvPr id="57" name="Text 26"/>
          <p:cNvSpPr/>
          <p:nvPr/>
        </p:nvSpPr>
        <p:spPr>
          <a:xfrm>
            <a:off x="6629400" y="5810250"/>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便于管理與後續分析，支持系統擴充</a:t>
            </a:r>
            <a:endParaRPr lang="en-US" sz="1200" dirty="0"/>
          </a:p>
        </p:txBody>
      </p:sp>
      <p:sp>
        <p:nvSpPr>
          <p:cNvPr id="58" name="Text 27"/>
          <p:cNvSpPr/>
          <p:nvPr/>
        </p:nvSpPr>
        <p:spPr>
          <a:xfrm>
            <a:off x="6629400" y="6115050"/>
            <a:ext cx="2926080" cy="228600"/>
          </a:xfrm>
          <a:prstGeom prst="rect">
            <a:avLst/>
          </a:prstGeom>
          <a:noFill/>
          <a:ln/>
        </p:spPr>
        <p:txBody>
          <a:bodyPr wrap="square" lIns="0" tIns="0" rIns="0" bIns="0" rtlCol="0" anchor="t"/>
          <a:lstStyle/>
          <a:p>
            <a:pPr algn="l"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標準化資料結構，提升系統可擴充性</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68580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285750" y="1543050"/>
            <a:ext cx="2087910" cy="1847850"/>
          </a:xfrm>
          <a:prstGeom prst="rect">
            <a:avLst/>
          </a:prstGeom>
        </p:spPr>
      </p:pic>
      <p:pic>
        <p:nvPicPr>
          <p:cNvPr id="5" name="Image 3" descr="preencoded.png">    </p:cNvPr>
          <p:cNvPicPr>
            <a:picLocks noChangeAspect="1"/>
          </p:cNvPicPr>
          <p:nvPr/>
        </p:nvPicPr>
        <p:blipFill>
          <a:blip r:embed="rId4"/>
          <a:stretch>
            <a:fillRect/>
          </a:stretch>
        </p:blipFill>
        <p:spPr>
          <a:xfrm>
            <a:off x="1158180" y="2066925"/>
            <a:ext cx="342900" cy="381000"/>
          </a:xfrm>
          <a:prstGeom prst="rect">
            <a:avLst/>
          </a:prstGeom>
        </p:spPr>
      </p:pic>
      <p:pic>
        <p:nvPicPr>
          <p:cNvPr id="6" name="Image 4" descr="preencoded.png">    </p:cNvPr>
          <p:cNvPicPr>
            <a:picLocks noChangeAspect="1"/>
          </p:cNvPicPr>
          <p:nvPr/>
        </p:nvPicPr>
        <p:blipFill>
          <a:blip r:embed="rId5"/>
          <a:stretch>
            <a:fillRect/>
          </a:stretch>
        </p:blipFill>
        <p:spPr>
          <a:xfrm>
            <a:off x="2449860" y="2000250"/>
            <a:ext cx="142875" cy="228600"/>
          </a:xfrm>
          <a:prstGeom prst="rect">
            <a:avLst/>
          </a:prstGeom>
        </p:spPr>
      </p:pic>
      <p:pic>
        <p:nvPicPr>
          <p:cNvPr id="7" name="Image 5" descr="preencoded.png">    </p:cNvPr>
          <p:cNvPicPr>
            <a:picLocks noChangeAspect="1"/>
          </p:cNvPicPr>
          <p:nvPr/>
        </p:nvPicPr>
        <p:blipFill>
          <a:blip r:embed="rId6"/>
          <a:stretch>
            <a:fillRect/>
          </a:stretch>
        </p:blipFill>
        <p:spPr>
          <a:xfrm>
            <a:off x="2668935" y="1543050"/>
            <a:ext cx="2087910" cy="1847850"/>
          </a:xfrm>
          <a:prstGeom prst="rect">
            <a:avLst/>
          </a:prstGeom>
        </p:spPr>
      </p:pic>
      <p:pic>
        <p:nvPicPr>
          <p:cNvPr id="8" name="Image 6" descr="preencoded.png">    </p:cNvPr>
          <p:cNvPicPr>
            <a:picLocks noChangeAspect="1"/>
          </p:cNvPicPr>
          <p:nvPr/>
        </p:nvPicPr>
        <p:blipFill>
          <a:blip r:embed="rId7"/>
          <a:stretch>
            <a:fillRect/>
          </a:stretch>
        </p:blipFill>
        <p:spPr>
          <a:xfrm>
            <a:off x="3569940" y="1685925"/>
            <a:ext cx="285750" cy="285750"/>
          </a:xfrm>
          <a:prstGeom prst="rect">
            <a:avLst/>
          </a:prstGeom>
        </p:spPr>
      </p:pic>
      <p:pic>
        <p:nvPicPr>
          <p:cNvPr id="9" name="Image 7" descr="preencoded.png">    </p:cNvPr>
          <p:cNvPicPr>
            <a:picLocks noChangeAspect="1"/>
          </p:cNvPicPr>
          <p:nvPr/>
        </p:nvPicPr>
        <p:blipFill>
          <a:blip r:embed="rId8"/>
          <a:stretch>
            <a:fillRect/>
          </a:stretch>
        </p:blipFill>
        <p:spPr>
          <a:xfrm>
            <a:off x="3541365" y="2066925"/>
            <a:ext cx="342900" cy="381000"/>
          </a:xfrm>
          <a:prstGeom prst="rect">
            <a:avLst/>
          </a:prstGeom>
        </p:spPr>
      </p:pic>
      <p:pic>
        <p:nvPicPr>
          <p:cNvPr id="10" name="Image 8" descr="preencoded.png">    </p:cNvPr>
          <p:cNvPicPr>
            <a:picLocks noChangeAspect="1"/>
          </p:cNvPicPr>
          <p:nvPr/>
        </p:nvPicPr>
        <p:blipFill>
          <a:blip r:embed="rId9"/>
          <a:stretch>
            <a:fillRect/>
          </a:stretch>
        </p:blipFill>
        <p:spPr>
          <a:xfrm>
            <a:off x="4833045" y="2000250"/>
            <a:ext cx="142875" cy="228600"/>
          </a:xfrm>
          <a:prstGeom prst="rect">
            <a:avLst/>
          </a:prstGeom>
        </p:spPr>
      </p:pic>
      <p:pic>
        <p:nvPicPr>
          <p:cNvPr id="11" name="Image 9" descr="preencoded.png">    </p:cNvPr>
          <p:cNvPicPr>
            <a:picLocks noChangeAspect="1"/>
          </p:cNvPicPr>
          <p:nvPr/>
        </p:nvPicPr>
        <p:blipFill>
          <a:blip r:embed="rId10"/>
          <a:stretch>
            <a:fillRect/>
          </a:stretch>
        </p:blipFill>
        <p:spPr>
          <a:xfrm>
            <a:off x="5052120" y="1543050"/>
            <a:ext cx="2087910" cy="1847850"/>
          </a:xfrm>
          <a:prstGeom prst="rect">
            <a:avLst/>
          </a:prstGeom>
        </p:spPr>
      </p:pic>
      <p:pic>
        <p:nvPicPr>
          <p:cNvPr id="12" name="Image 10" descr="preencoded.png">    </p:cNvPr>
          <p:cNvPicPr>
            <a:picLocks noChangeAspect="1"/>
          </p:cNvPicPr>
          <p:nvPr/>
        </p:nvPicPr>
        <p:blipFill>
          <a:blip r:embed="rId11"/>
          <a:stretch>
            <a:fillRect/>
          </a:stretch>
        </p:blipFill>
        <p:spPr>
          <a:xfrm>
            <a:off x="5953125" y="1685925"/>
            <a:ext cx="285750" cy="285750"/>
          </a:xfrm>
          <a:prstGeom prst="rect">
            <a:avLst/>
          </a:prstGeom>
        </p:spPr>
      </p:pic>
      <p:pic>
        <p:nvPicPr>
          <p:cNvPr id="13" name="Image 11" descr="preencoded.png">    </p:cNvPr>
          <p:cNvPicPr>
            <a:picLocks noChangeAspect="1"/>
          </p:cNvPicPr>
          <p:nvPr/>
        </p:nvPicPr>
        <p:blipFill>
          <a:blip r:embed="rId12"/>
          <a:stretch>
            <a:fillRect/>
          </a:stretch>
        </p:blipFill>
        <p:spPr>
          <a:xfrm>
            <a:off x="5881688" y="2066925"/>
            <a:ext cx="428625" cy="381000"/>
          </a:xfrm>
          <a:prstGeom prst="rect">
            <a:avLst/>
          </a:prstGeom>
        </p:spPr>
      </p:pic>
      <p:pic>
        <p:nvPicPr>
          <p:cNvPr id="14" name="Image 12" descr="preencoded.png">    </p:cNvPr>
          <p:cNvPicPr>
            <a:picLocks noChangeAspect="1"/>
          </p:cNvPicPr>
          <p:nvPr/>
        </p:nvPicPr>
        <p:blipFill>
          <a:blip r:embed="rId13"/>
          <a:stretch>
            <a:fillRect/>
          </a:stretch>
        </p:blipFill>
        <p:spPr>
          <a:xfrm>
            <a:off x="7216229" y="2000250"/>
            <a:ext cx="142875" cy="228600"/>
          </a:xfrm>
          <a:prstGeom prst="rect">
            <a:avLst/>
          </a:prstGeom>
        </p:spPr>
      </p:pic>
      <p:pic>
        <p:nvPicPr>
          <p:cNvPr id="15" name="Image 13" descr="preencoded.png">    </p:cNvPr>
          <p:cNvPicPr>
            <a:picLocks noChangeAspect="1"/>
          </p:cNvPicPr>
          <p:nvPr/>
        </p:nvPicPr>
        <p:blipFill>
          <a:blip r:embed="rId14"/>
          <a:stretch>
            <a:fillRect/>
          </a:stretch>
        </p:blipFill>
        <p:spPr>
          <a:xfrm>
            <a:off x="7435304" y="1543050"/>
            <a:ext cx="2087910" cy="1847850"/>
          </a:xfrm>
          <a:prstGeom prst="rect">
            <a:avLst/>
          </a:prstGeom>
        </p:spPr>
      </p:pic>
      <p:pic>
        <p:nvPicPr>
          <p:cNvPr id="16" name="Image 14" descr="preencoded.png">    </p:cNvPr>
          <p:cNvPicPr>
            <a:picLocks noChangeAspect="1"/>
          </p:cNvPicPr>
          <p:nvPr/>
        </p:nvPicPr>
        <p:blipFill>
          <a:blip r:embed="rId15"/>
          <a:stretch>
            <a:fillRect/>
          </a:stretch>
        </p:blipFill>
        <p:spPr>
          <a:xfrm>
            <a:off x="8336310" y="1685925"/>
            <a:ext cx="285750" cy="285750"/>
          </a:xfrm>
          <a:prstGeom prst="rect">
            <a:avLst/>
          </a:prstGeom>
        </p:spPr>
      </p:pic>
      <p:pic>
        <p:nvPicPr>
          <p:cNvPr id="17" name="Image 15" descr="preencoded.png">    </p:cNvPr>
          <p:cNvPicPr>
            <a:picLocks noChangeAspect="1"/>
          </p:cNvPicPr>
          <p:nvPr/>
        </p:nvPicPr>
        <p:blipFill>
          <a:blip r:embed="rId16"/>
          <a:stretch>
            <a:fillRect/>
          </a:stretch>
        </p:blipFill>
        <p:spPr>
          <a:xfrm>
            <a:off x="8307735" y="2066925"/>
            <a:ext cx="342900" cy="381000"/>
          </a:xfrm>
          <a:prstGeom prst="rect">
            <a:avLst/>
          </a:prstGeom>
        </p:spPr>
      </p:pic>
      <p:pic>
        <p:nvPicPr>
          <p:cNvPr id="18" name="Image 16" descr="preencoded.png">    </p:cNvPr>
          <p:cNvPicPr>
            <a:picLocks noChangeAspect="1"/>
          </p:cNvPicPr>
          <p:nvPr/>
        </p:nvPicPr>
        <p:blipFill>
          <a:blip r:embed="rId17"/>
          <a:stretch>
            <a:fillRect/>
          </a:stretch>
        </p:blipFill>
        <p:spPr>
          <a:xfrm>
            <a:off x="9599414" y="2000250"/>
            <a:ext cx="142875" cy="228600"/>
          </a:xfrm>
          <a:prstGeom prst="rect">
            <a:avLst/>
          </a:prstGeom>
        </p:spPr>
      </p:pic>
      <p:pic>
        <p:nvPicPr>
          <p:cNvPr id="19" name="Image 17" descr="preencoded.png">    </p:cNvPr>
          <p:cNvPicPr>
            <a:picLocks noChangeAspect="1"/>
          </p:cNvPicPr>
          <p:nvPr/>
        </p:nvPicPr>
        <p:blipFill>
          <a:blip r:embed="rId18"/>
          <a:stretch>
            <a:fillRect/>
          </a:stretch>
        </p:blipFill>
        <p:spPr>
          <a:xfrm>
            <a:off x="9818489" y="1543050"/>
            <a:ext cx="2087910" cy="1847850"/>
          </a:xfrm>
          <a:prstGeom prst="rect">
            <a:avLst/>
          </a:prstGeom>
        </p:spPr>
      </p:pic>
      <p:pic>
        <p:nvPicPr>
          <p:cNvPr id="20" name="Image 18" descr="preencoded.png">    </p:cNvPr>
          <p:cNvPicPr>
            <a:picLocks noChangeAspect="1"/>
          </p:cNvPicPr>
          <p:nvPr/>
        </p:nvPicPr>
        <p:blipFill>
          <a:blip r:embed="rId19"/>
          <a:stretch>
            <a:fillRect/>
          </a:stretch>
        </p:blipFill>
        <p:spPr>
          <a:xfrm>
            <a:off x="10719495" y="1685925"/>
            <a:ext cx="285750" cy="285750"/>
          </a:xfrm>
          <a:prstGeom prst="rect">
            <a:avLst/>
          </a:prstGeom>
        </p:spPr>
      </p:pic>
      <p:pic>
        <p:nvPicPr>
          <p:cNvPr id="21" name="Image 19" descr="preencoded.png">    </p:cNvPr>
          <p:cNvPicPr>
            <a:picLocks noChangeAspect="1"/>
          </p:cNvPicPr>
          <p:nvPr/>
        </p:nvPicPr>
        <p:blipFill>
          <a:blip r:embed="rId20"/>
          <a:stretch>
            <a:fillRect/>
          </a:stretch>
        </p:blipFill>
        <p:spPr>
          <a:xfrm>
            <a:off x="10709970" y="2066925"/>
            <a:ext cx="304800" cy="381000"/>
          </a:xfrm>
          <a:prstGeom prst="rect">
            <a:avLst/>
          </a:prstGeom>
        </p:spPr>
      </p:pic>
      <p:pic>
        <p:nvPicPr>
          <p:cNvPr id="22" name="Image 20" descr="preencoded.png">    </p:cNvPr>
          <p:cNvPicPr>
            <a:picLocks noChangeAspect="1"/>
          </p:cNvPicPr>
          <p:nvPr/>
        </p:nvPicPr>
        <p:blipFill>
          <a:blip r:embed="rId21"/>
          <a:stretch>
            <a:fillRect/>
          </a:stretch>
        </p:blipFill>
        <p:spPr>
          <a:xfrm>
            <a:off x="285750" y="4152900"/>
            <a:ext cx="11620500" cy="685800"/>
          </a:xfrm>
          <a:prstGeom prst="rect">
            <a:avLst/>
          </a:prstGeom>
        </p:spPr>
      </p:pic>
      <p:pic>
        <p:nvPicPr>
          <p:cNvPr id="23" name="Image 21" descr="preencoded.png">    </p:cNvPr>
          <p:cNvPicPr>
            <a:picLocks noChangeAspect="1"/>
          </p:cNvPicPr>
          <p:nvPr/>
        </p:nvPicPr>
        <p:blipFill>
          <a:blip r:embed="rId22"/>
          <a:stretch>
            <a:fillRect/>
          </a:stretch>
        </p:blipFill>
        <p:spPr>
          <a:xfrm>
            <a:off x="285750" y="4981575"/>
            <a:ext cx="133350" cy="133350"/>
          </a:xfrm>
          <a:prstGeom prst="rect">
            <a:avLst/>
          </a:prstGeom>
        </p:spPr>
      </p:pic>
      <p:pic>
        <p:nvPicPr>
          <p:cNvPr id="24" name="Image 22" descr="preencoded.png">    </p:cNvPr>
          <p:cNvPicPr>
            <a:picLocks noChangeAspect="1"/>
          </p:cNvPicPr>
          <p:nvPr/>
        </p:nvPicPr>
        <p:blipFill>
          <a:blip r:embed="rId23"/>
          <a:stretch>
            <a:fillRect/>
          </a:stretch>
        </p:blipFill>
        <p:spPr>
          <a:xfrm>
            <a:off x="285750" y="5448300"/>
            <a:ext cx="3771900" cy="685800"/>
          </a:xfrm>
          <a:prstGeom prst="rect">
            <a:avLst/>
          </a:prstGeom>
        </p:spPr>
      </p:pic>
      <p:pic>
        <p:nvPicPr>
          <p:cNvPr id="25" name="Image 23" descr="preencoded.png">    </p:cNvPr>
          <p:cNvPicPr>
            <a:picLocks noChangeAspect="1"/>
          </p:cNvPicPr>
          <p:nvPr/>
        </p:nvPicPr>
        <p:blipFill>
          <a:blip r:embed="rId24"/>
          <a:stretch>
            <a:fillRect/>
          </a:stretch>
        </p:blipFill>
        <p:spPr>
          <a:xfrm>
            <a:off x="400050" y="5600700"/>
            <a:ext cx="114300" cy="152400"/>
          </a:xfrm>
          <a:prstGeom prst="rect">
            <a:avLst/>
          </a:prstGeom>
        </p:spPr>
      </p:pic>
      <p:pic>
        <p:nvPicPr>
          <p:cNvPr id="26" name="Image 24" descr="preencoded.png">    </p:cNvPr>
          <p:cNvPicPr>
            <a:picLocks noChangeAspect="1"/>
          </p:cNvPicPr>
          <p:nvPr/>
        </p:nvPicPr>
        <p:blipFill>
          <a:blip r:embed="rId25"/>
          <a:stretch>
            <a:fillRect/>
          </a:stretch>
        </p:blipFill>
        <p:spPr>
          <a:xfrm>
            <a:off x="4210050" y="5448300"/>
            <a:ext cx="3771900" cy="685800"/>
          </a:xfrm>
          <a:prstGeom prst="rect">
            <a:avLst/>
          </a:prstGeom>
        </p:spPr>
      </p:pic>
      <p:pic>
        <p:nvPicPr>
          <p:cNvPr id="27" name="Image 25" descr="preencoded.png">    </p:cNvPr>
          <p:cNvPicPr>
            <a:picLocks noChangeAspect="1"/>
          </p:cNvPicPr>
          <p:nvPr/>
        </p:nvPicPr>
        <p:blipFill>
          <a:blip r:embed="rId26"/>
          <a:stretch>
            <a:fillRect/>
          </a:stretch>
        </p:blipFill>
        <p:spPr>
          <a:xfrm>
            <a:off x="4324350" y="5600700"/>
            <a:ext cx="190500" cy="152400"/>
          </a:xfrm>
          <a:prstGeom prst="rect">
            <a:avLst/>
          </a:prstGeom>
        </p:spPr>
      </p:pic>
      <p:pic>
        <p:nvPicPr>
          <p:cNvPr id="28" name="Image 26" descr="preencoded.png">    </p:cNvPr>
          <p:cNvPicPr>
            <a:picLocks noChangeAspect="1"/>
          </p:cNvPicPr>
          <p:nvPr/>
        </p:nvPicPr>
        <p:blipFill>
          <a:blip r:embed="rId27"/>
          <a:stretch>
            <a:fillRect/>
          </a:stretch>
        </p:blipFill>
        <p:spPr>
          <a:xfrm>
            <a:off x="8134350" y="5448300"/>
            <a:ext cx="3771900" cy="685800"/>
          </a:xfrm>
          <a:prstGeom prst="rect">
            <a:avLst/>
          </a:prstGeom>
        </p:spPr>
      </p:pic>
      <p:pic>
        <p:nvPicPr>
          <p:cNvPr id="29" name="Image 27" descr="preencoded.png">    </p:cNvPr>
          <p:cNvPicPr>
            <a:picLocks noChangeAspect="1"/>
          </p:cNvPicPr>
          <p:nvPr/>
        </p:nvPicPr>
        <p:blipFill>
          <a:blip r:embed="rId28"/>
          <a:stretch>
            <a:fillRect/>
          </a:stretch>
        </p:blipFill>
        <p:spPr>
          <a:xfrm>
            <a:off x="8248650" y="5600700"/>
            <a:ext cx="152400" cy="152400"/>
          </a:xfrm>
          <a:prstGeom prst="rect">
            <a:avLst/>
          </a:prstGeom>
        </p:spPr>
      </p:pic>
      <p:sp>
        <p:nvSpPr>
          <p:cNvPr id="30"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運作流程：衣物數位化</a:t>
            </a:r>
            <a:endParaRPr lang="en-US" sz="2250" dirty="0"/>
          </a:p>
        </p:txBody>
      </p:sp>
      <p:sp>
        <p:nvSpPr>
          <p:cNvPr id="31" name="Text 1"/>
          <p:cNvSpPr/>
          <p:nvPr/>
        </p:nvSpPr>
        <p:spPr>
          <a:xfrm>
            <a:off x="285750" y="1009650"/>
            <a:ext cx="1394460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WearWise 通過「端側初判＋雲端語意推理」的雙層 AI 架構，將實體衣物轉化為結構化的數位資產。</a:t>
            </a:r>
            <a:endParaRPr lang="en-US" sz="1200" dirty="0"/>
          </a:p>
        </p:txBody>
      </p:sp>
      <p:sp>
        <p:nvSpPr>
          <p:cNvPr id="32" name="Text 2"/>
          <p:cNvSpPr/>
          <p:nvPr/>
        </p:nvSpPr>
        <p:spPr>
          <a:xfrm>
            <a:off x="428625" y="2562225"/>
            <a:ext cx="1802160" cy="228600"/>
          </a:xfrm>
          <a:prstGeom prst="rect">
            <a:avLst/>
          </a:prstGeom>
          <a:noFill/>
          <a:ln/>
        </p:spPr>
        <p:txBody>
          <a:bodyPr wrap="square" lIns="0" tIns="0" rIns="0" bIns="0" rtlCol="0" anchor="t"/>
          <a:lstStyle/>
          <a:p>
            <a:pPr algn="ct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拍照上傳</a:t>
            </a:r>
            <a:endParaRPr lang="en-US" sz="1200" dirty="0"/>
          </a:p>
        </p:txBody>
      </p:sp>
      <p:sp>
        <p:nvSpPr>
          <p:cNvPr id="33" name="Text 3"/>
          <p:cNvSpPr/>
          <p:nvPr/>
        </p:nvSpPr>
        <p:spPr>
          <a:xfrm>
            <a:off x="428625" y="2867025"/>
            <a:ext cx="1802160" cy="381000"/>
          </a:xfrm>
          <a:prstGeom prst="rect">
            <a:avLst/>
          </a:prstGeom>
          <a:noFill/>
          <a:ln/>
        </p:spPr>
        <p:txBody>
          <a:bodyPr wrap="square" lIns="0" tIns="0" rIns="0" bIns="0" rtlCol="0" anchor="t"/>
          <a:lstStyle/>
          <a:p>
            <a:pPr algn="ct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使用者拍攝新衣物照片，App即時啟動辨識流程</a:t>
            </a:r>
            <a:endParaRPr lang="en-US" sz="1050" dirty="0"/>
          </a:p>
        </p:txBody>
      </p:sp>
      <p:sp>
        <p:nvSpPr>
          <p:cNvPr id="34" name="Text 4"/>
          <p:cNvSpPr/>
          <p:nvPr/>
        </p:nvSpPr>
        <p:spPr>
          <a:xfrm>
            <a:off x="3670399" y="1685925"/>
            <a:ext cx="342900" cy="285750"/>
          </a:xfrm>
          <a:prstGeom prst="rect">
            <a:avLst/>
          </a:prstGeom>
          <a:noFill/>
          <a:ln/>
        </p:spPr>
        <p:txBody>
          <a:bodyPr wrap="square" lIns="0" tIns="0" rIns="0" bIns="0" rtlCol="0" anchor="t"/>
          <a:lstStyle/>
          <a:p>
            <a:pPr indent="0" marL="0">
              <a:lnSpc>
                <a:spcPts val="1800"/>
              </a:lnSpc>
              <a:buNone/>
            </a:pPr>
            <a:r>
              <a:rPr lang="en-US" sz="1200" b="1" dirty="0">
                <a:solidFill>
                  <a:srgbClr val="4B0082"/>
                </a:solidFill>
                <a:latin typeface="Helvetica" pitchFamily="34" charset="0"/>
                <a:ea typeface="Helvetica" pitchFamily="34" charset="-122"/>
                <a:cs typeface="Helvetica" pitchFamily="34" charset="-120"/>
              </a:rPr>
              <a:t>2</a:t>
            </a:r>
            <a:endParaRPr lang="en-US" sz="1200" dirty="0"/>
          </a:p>
        </p:txBody>
      </p:sp>
      <p:sp>
        <p:nvSpPr>
          <p:cNvPr id="35" name="Text 5"/>
          <p:cNvSpPr/>
          <p:nvPr/>
        </p:nvSpPr>
        <p:spPr>
          <a:xfrm>
            <a:off x="2631594" y="2562225"/>
            <a:ext cx="2162592" cy="228600"/>
          </a:xfrm>
          <a:prstGeom prst="rect">
            <a:avLst/>
          </a:prstGeom>
          <a:noFill/>
          <a:ln/>
        </p:spPr>
        <p:txBody>
          <a:bodyPr wrap="square" lIns="0" tIns="0" rIns="0" bIns="0" rtlCol="0" anchor="t"/>
          <a:lstStyle/>
          <a:p>
            <a:pPr algn="ct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端側初步分類</a:t>
            </a:r>
            <a:endParaRPr lang="en-US" sz="1200" dirty="0"/>
          </a:p>
        </p:txBody>
      </p:sp>
      <p:sp>
        <p:nvSpPr>
          <p:cNvPr id="36" name="Text 6"/>
          <p:cNvSpPr/>
          <p:nvPr/>
        </p:nvSpPr>
        <p:spPr>
          <a:xfrm>
            <a:off x="2811810" y="2867025"/>
            <a:ext cx="1802160" cy="381000"/>
          </a:xfrm>
          <a:prstGeom prst="rect">
            <a:avLst/>
          </a:prstGeom>
          <a:noFill/>
          <a:ln/>
        </p:spPr>
        <p:txBody>
          <a:bodyPr wrap="square" lIns="0" tIns="0" rIns="0" bIns="0" rtlCol="0" anchor="t"/>
          <a:lstStyle/>
          <a:p>
            <a:pPr algn="ct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手機本地端的 .tflite 模型快速辨識衣物基本類別與顏色</a:t>
            </a:r>
            <a:endParaRPr lang="en-US" sz="1050" dirty="0"/>
          </a:p>
        </p:txBody>
      </p:sp>
      <p:sp>
        <p:nvSpPr>
          <p:cNvPr id="37" name="Text 7"/>
          <p:cNvSpPr/>
          <p:nvPr/>
        </p:nvSpPr>
        <p:spPr>
          <a:xfrm>
            <a:off x="6053584" y="1685925"/>
            <a:ext cx="342900" cy="285750"/>
          </a:xfrm>
          <a:prstGeom prst="rect">
            <a:avLst/>
          </a:prstGeom>
          <a:noFill/>
          <a:ln/>
        </p:spPr>
        <p:txBody>
          <a:bodyPr wrap="square" lIns="0" tIns="0" rIns="0" bIns="0" rtlCol="0" anchor="t"/>
          <a:lstStyle/>
          <a:p>
            <a:pPr indent="0" marL="0">
              <a:lnSpc>
                <a:spcPts val="1800"/>
              </a:lnSpc>
              <a:buNone/>
            </a:pPr>
            <a:r>
              <a:rPr lang="en-US" sz="1200" b="1" dirty="0">
                <a:solidFill>
                  <a:srgbClr val="4B0082"/>
                </a:solidFill>
                <a:latin typeface="Helvetica" pitchFamily="34" charset="0"/>
                <a:ea typeface="Helvetica" pitchFamily="34" charset="-122"/>
                <a:cs typeface="Helvetica" pitchFamily="34" charset="-120"/>
              </a:rPr>
              <a:t>3</a:t>
            </a:r>
            <a:endParaRPr lang="en-US" sz="1200" dirty="0"/>
          </a:p>
        </p:txBody>
      </p:sp>
      <p:sp>
        <p:nvSpPr>
          <p:cNvPr id="38" name="Text 8"/>
          <p:cNvSpPr/>
          <p:nvPr/>
        </p:nvSpPr>
        <p:spPr>
          <a:xfrm>
            <a:off x="5194995" y="2562225"/>
            <a:ext cx="1802160" cy="228600"/>
          </a:xfrm>
          <a:prstGeom prst="rect">
            <a:avLst/>
          </a:prstGeom>
          <a:noFill/>
          <a:ln/>
        </p:spPr>
        <p:txBody>
          <a:bodyPr wrap="square" lIns="0" tIns="0" rIns="0" bIns="0" rtlCol="0" anchor="t"/>
          <a:lstStyle/>
          <a:p>
            <a:pPr algn="ct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上傳伺服器</a:t>
            </a:r>
            <a:endParaRPr lang="en-US" sz="1200" dirty="0"/>
          </a:p>
        </p:txBody>
      </p:sp>
      <p:sp>
        <p:nvSpPr>
          <p:cNvPr id="39" name="Text 9"/>
          <p:cNvSpPr/>
          <p:nvPr/>
        </p:nvSpPr>
        <p:spPr>
          <a:xfrm>
            <a:off x="5194995" y="2867025"/>
            <a:ext cx="1802160" cy="381000"/>
          </a:xfrm>
          <a:prstGeom prst="rect">
            <a:avLst/>
          </a:prstGeom>
          <a:noFill/>
          <a:ln/>
        </p:spPr>
        <p:txBody>
          <a:bodyPr wrap="square" lIns="0" tIns="0" rIns="0" bIns="0" rtlCol="0" anchor="t"/>
          <a:lstStyle/>
          <a:p>
            <a:pPr algn="ct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App將初步分類結果與衣物圖片上傳至後端 API</a:t>
            </a:r>
            <a:endParaRPr lang="en-US" sz="1050" dirty="0"/>
          </a:p>
        </p:txBody>
      </p:sp>
      <p:sp>
        <p:nvSpPr>
          <p:cNvPr id="40" name="Text 10"/>
          <p:cNvSpPr/>
          <p:nvPr/>
        </p:nvSpPr>
        <p:spPr>
          <a:xfrm>
            <a:off x="8436769" y="1685925"/>
            <a:ext cx="342900" cy="285750"/>
          </a:xfrm>
          <a:prstGeom prst="rect">
            <a:avLst/>
          </a:prstGeom>
          <a:noFill/>
          <a:ln/>
        </p:spPr>
        <p:txBody>
          <a:bodyPr wrap="square" lIns="0" tIns="0" rIns="0" bIns="0" rtlCol="0" anchor="t"/>
          <a:lstStyle/>
          <a:p>
            <a:pPr indent="0" marL="0">
              <a:lnSpc>
                <a:spcPts val="1800"/>
              </a:lnSpc>
              <a:buNone/>
            </a:pPr>
            <a:r>
              <a:rPr lang="en-US" sz="1200" b="1" dirty="0">
                <a:solidFill>
                  <a:srgbClr val="4B0082"/>
                </a:solidFill>
                <a:latin typeface="Helvetica" pitchFamily="34" charset="0"/>
                <a:ea typeface="Helvetica" pitchFamily="34" charset="-122"/>
                <a:cs typeface="Helvetica" pitchFamily="34" charset="-120"/>
              </a:rPr>
              <a:t>4</a:t>
            </a:r>
            <a:endParaRPr lang="en-US" sz="1200" dirty="0"/>
          </a:p>
        </p:txBody>
      </p:sp>
      <p:sp>
        <p:nvSpPr>
          <p:cNvPr id="41" name="Text 11"/>
          <p:cNvSpPr/>
          <p:nvPr/>
        </p:nvSpPr>
        <p:spPr>
          <a:xfrm>
            <a:off x="7397963" y="2562225"/>
            <a:ext cx="2162592" cy="228600"/>
          </a:xfrm>
          <a:prstGeom prst="rect">
            <a:avLst/>
          </a:prstGeom>
          <a:noFill/>
          <a:ln/>
        </p:spPr>
        <p:txBody>
          <a:bodyPr wrap="square" lIns="0" tIns="0" rIns="0" bIns="0" rtlCol="0" anchor="t"/>
          <a:lstStyle/>
          <a:p>
            <a:pPr algn="ct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雲端深度分析</a:t>
            </a:r>
            <a:endParaRPr lang="en-US" sz="1200" dirty="0"/>
          </a:p>
        </p:txBody>
      </p:sp>
      <p:sp>
        <p:nvSpPr>
          <p:cNvPr id="42" name="Text 12"/>
          <p:cNvSpPr/>
          <p:nvPr/>
        </p:nvSpPr>
        <p:spPr>
          <a:xfrm>
            <a:off x="7578179" y="2867025"/>
            <a:ext cx="1802160" cy="381000"/>
          </a:xfrm>
          <a:prstGeom prst="rect">
            <a:avLst/>
          </a:prstGeom>
          <a:noFill/>
          <a:ln/>
        </p:spPr>
        <p:txBody>
          <a:bodyPr wrap="square" lIns="0" tIns="0" rIns="0" bIns="0" rtlCol="0" anchor="t"/>
          <a:lstStyle/>
          <a:p>
            <a:pPr algn="ct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大型語言模型（LLM）對圖片進行深度分析，生成詳細屬性</a:t>
            </a:r>
            <a:endParaRPr lang="en-US" sz="1050" dirty="0"/>
          </a:p>
        </p:txBody>
      </p:sp>
      <p:sp>
        <p:nvSpPr>
          <p:cNvPr id="43" name="Text 13"/>
          <p:cNvSpPr/>
          <p:nvPr/>
        </p:nvSpPr>
        <p:spPr>
          <a:xfrm>
            <a:off x="10819954" y="1685925"/>
            <a:ext cx="342900" cy="285750"/>
          </a:xfrm>
          <a:prstGeom prst="rect">
            <a:avLst/>
          </a:prstGeom>
          <a:noFill/>
          <a:ln/>
        </p:spPr>
        <p:txBody>
          <a:bodyPr wrap="square" lIns="0" tIns="0" rIns="0" bIns="0" rtlCol="0" anchor="t"/>
          <a:lstStyle/>
          <a:p>
            <a:pPr indent="0" marL="0">
              <a:lnSpc>
                <a:spcPts val="1800"/>
              </a:lnSpc>
              <a:buNone/>
            </a:pPr>
            <a:r>
              <a:rPr lang="en-US" sz="1200" b="1" dirty="0">
                <a:solidFill>
                  <a:srgbClr val="4B0082"/>
                </a:solidFill>
                <a:latin typeface="Helvetica" pitchFamily="34" charset="0"/>
                <a:ea typeface="Helvetica" pitchFamily="34" charset="-122"/>
                <a:cs typeface="Helvetica" pitchFamily="34" charset="-120"/>
              </a:rPr>
              <a:t>5</a:t>
            </a:r>
            <a:endParaRPr lang="en-US" sz="1200" dirty="0"/>
          </a:p>
        </p:txBody>
      </p:sp>
      <p:sp>
        <p:nvSpPr>
          <p:cNvPr id="44" name="Text 14"/>
          <p:cNvSpPr/>
          <p:nvPr/>
        </p:nvSpPr>
        <p:spPr>
          <a:xfrm>
            <a:off x="9961364" y="2562225"/>
            <a:ext cx="1802160" cy="228600"/>
          </a:xfrm>
          <a:prstGeom prst="rect">
            <a:avLst/>
          </a:prstGeom>
          <a:noFill/>
          <a:ln/>
        </p:spPr>
        <p:txBody>
          <a:bodyPr wrap="square" lIns="0" tIns="0" rIns="0" bIns="0" rtlCol="0" anchor="t"/>
          <a:lstStyle/>
          <a:p>
            <a:pPr algn="ct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本地儲存</a:t>
            </a:r>
            <a:endParaRPr lang="en-US" sz="1200" dirty="0"/>
          </a:p>
        </p:txBody>
      </p:sp>
      <p:sp>
        <p:nvSpPr>
          <p:cNvPr id="45" name="Text 15"/>
          <p:cNvSpPr/>
          <p:nvPr/>
        </p:nvSpPr>
        <p:spPr>
          <a:xfrm>
            <a:off x="9961364" y="2867025"/>
            <a:ext cx="1802160" cy="381000"/>
          </a:xfrm>
          <a:prstGeom prst="rect">
            <a:avLst/>
          </a:prstGeom>
          <a:noFill/>
          <a:ln/>
        </p:spPr>
        <p:txBody>
          <a:bodyPr wrap="square" lIns="0" tIns="0" rIns="0" bIns="0" rtlCol="0" anchor="t"/>
          <a:lstStyle/>
          <a:p>
            <a:pPr algn="ct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詳細的衣物屬性 JSON 資料更新至使用者本地的衣物記錄中</a:t>
            </a:r>
            <a:endParaRPr lang="en-US" sz="1050" dirty="0"/>
          </a:p>
        </p:txBody>
      </p:sp>
      <p:sp>
        <p:nvSpPr>
          <p:cNvPr id="46" name="Text 16"/>
          <p:cNvSpPr/>
          <p:nvPr/>
        </p:nvSpPr>
        <p:spPr>
          <a:xfrm>
            <a:off x="285750" y="3771900"/>
            <a:ext cx="11620500" cy="266700"/>
          </a:xfrm>
          <a:prstGeom prst="rect">
            <a:avLst/>
          </a:prstGeom>
          <a:noFill/>
          <a:ln/>
        </p:spPr>
        <p:txBody>
          <a:bodyPr wrap="square" lIns="0" tIns="0" rIns="0" bIns="0" rtlCol="0" anchor="t"/>
          <a:lstStyle/>
          <a:p>
            <a:pPr indent="0" marL="0">
              <a:lnSpc>
                <a:spcPts val="2100"/>
              </a:lnSpc>
              <a:buNone/>
            </a:pPr>
            <a:r>
              <a:rPr lang="en-US" sz="1500" b="1" dirty="0">
                <a:solidFill>
                  <a:srgbClr val="374151"/>
                </a:solidFill>
                <a:latin typeface="Helvetica" pitchFamily="34" charset="0"/>
                <a:ea typeface="Helvetica" pitchFamily="34" charset="-122"/>
                <a:cs typeface="Helvetica" pitchFamily="34" charset="-120"/>
              </a:rPr>
              <a:t>結構化資料範例</a:t>
            </a:r>
            <a:endParaRPr lang="en-US" sz="1500" dirty="0"/>
          </a:p>
        </p:txBody>
      </p:sp>
      <p:sp>
        <p:nvSpPr>
          <p:cNvPr id="47" name="Text 17"/>
          <p:cNvSpPr/>
          <p:nvPr/>
        </p:nvSpPr>
        <p:spPr>
          <a:xfrm>
            <a:off x="428625" y="4152900"/>
            <a:ext cx="11620500" cy="685800"/>
          </a:xfrm>
          <a:prstGeom prst="rect">
            <a:avLst/>
          </a:prstGeom>
          <a:noFill/>
          <a:ln/>
        </p:spPr>
        <p:txBody>
          <a:bodyPr wrap="square" lIns="0" tIns="0" rIns="0" bIns="0" rtlCol="0" anchor="t"/>
          <a:lstStyle/>
          <a:p>
            <a:pPr indent="0" marL="0">
              <a:lnSpc>
                <a:spcPts val="1575"/>
              </a:lnSpc>
              <a:buNone/>
            </a:pPr>
            <a:r>
              <a:rPr lang="en-US" sz="1050" dirty="0">
                <a:solidFill>
                  <a:srgbClr val="333333"/>
                </a:solidFill>
                <a:latin typeface="Arial" pitchFamily="34" charset="0"/>
                <a:ea typeface="Arial" pitchFamily="34" charset="-122"/>
                <a:cs typeface="Arial" pitchFamily="34" charset="-120"/>
              </a:rPr>
              <a:t>{"category": "上衣", "sub_category": "T-shirt", "color": "淺藍色", "style": "休閒", "material": "棉", "pattern": "素色", "sleeve_length": "短袖", "neckline": "圓領"}</a:t>
            </a:r>
            <a:endParaRPr lang="en-US" sz="1050" dirty="0"/>
          </a:p>
        </p:txBody>
      </p:sp>
      <p:sp>
        <p:nvSpPr>
          <p:cNvPr id="48" name="Text 18"/>
          <p:cNvSpPr/>
          <p:nvPr/>
        </p:nvSpPr>
        <p:spPr>
          <a:xfrm>
            <a:off x="457200" y="4953000"/>
            <a:ext cx="1162050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 這樣的結構化資料讓後續的推薦與分析更加精確</a:t>
            </a:r>
            <a:endParaRPr lang="en-US" sz="1050" dirty="0"/>
          </a:p>
        </p:txBody>
      </p:sp>
      <p:sp>
        <p:nvSpPr>
          <p:cNvPr id="49" name="Text 19"/>
          <p:cNvSpPr/>
          <p:nvPr/>
        </p:nvSpPr>
        <p:spPr>
          <a:xfrm>
            <a:off x="590550" y="5562600"/>
            <a:ext cx="548640"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高效能</a:t>
            </a:r>
            <a:endParaRPr lang="en-US" sz="1200" dirty="0"/>
          </a:p>
        </p:txBody>
      </p:sp>
      <p:sp>
        <p:nvSpPr>
          <p:cNvPr id="50" name="Text 20"/>
          <p:cNvSpPr/>
          <p:nvPr/>
        </p:nvSpPr>
        <p:spPr>
          <a:xfrm>
            <a:off x="400050" y="5829300"/>
            <a:ext cx="354330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端側模型快速辨識，即時回應</a:t>
            </a:r>
            <a:endParaRPr lang="en-US" sz="1050" dirty="0"/>
          </a:p>
        </p:txBody>
      </p:sp>
      <p:sp>
        <p:nvSpPr>
          <p:cNvPr id="51" name="Text 21"/>
          <p:cNvSpPr/>
          <p:nvPr/>
        </p:nvSpPr>
        <p:spPr>
          <a:xfrm>
            <a:off x="4591050" y="5562600"/>
            <a:ext cx="731520"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隱私保護</a:t>
            </a:r>
            <a:endParaRPr lang="en-US" sz="1200" dirty="0"/>
          </a:p>
        </p:txBody>
      </p:sp>
      <p:sp>
        <p:nvSpPr>
          <p:cNvPr id="52" name="Text 22"/>
          <p:cNvSpPr/>
          <p:nvPr/>
        </p:nvSpPr>
        <p:spPr>
          <a:xfrm>
            <a:off x="4324350" y="5829300"/>
            <a:ext cx="354330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圖片留在本地，只有標籤上傳</a:t>
            </a:r>
            <a:endParaRPr lang="en-US" sz="1050" dirty="0"/>
          </a:p>
        </p:txBody>
      </p:sp>
      <p:sp>
        <p:nvSpPr>
          <p:cNvPr id="53" name="Text 23"/>
          <p:cNvSpPr/>
          <p:nvPr/>
        </p:nvSpPr>
        <p:spPr>
          <a:xfrm>
            <a:off x="8477250" y="5562600"/>
            <a:ext cx="731520" cy="228600"/>
          </a:xfrm>
          <a:prstGeom prst="rect">
            <a:avLst/>
          </a:prstGeom>
          <a:noFill/>
          <a:ln/>
        </p:spPr>
        <p:txBody>
          <a:bodyPr wrap="square" lIns="0" tIns="0" rIns="0" bIns="0" rtlCol="0" anchor="t"/>
          <a:lstStyle/>
          <a:p>
            <a:pPr indent="0" marL="0">
              <a:lnSpc>
                <a:spcPts val="1800"/>
              </a:lnSpc>
              <a:buNone/>
            </a:pPr>
            <a:r>
              <a:rPr lang="en-US" sz="1200" dirty="0">
                <a:solidFill>
                  <a:srgbClr val="1F2937"/>
                </a:solidFill>
                <a:latin typeface="Helvetica" pitchFamily="34" charset="0"/>
                <a:ea typeface="Helvetica" pitchFamily="34" charset="-122"/>
                <a:cs typeface="Helvetica" pitchFamily="34" charset="-120"/>
              </a:rPr>
              <a:t>精準標註</a:t>
            </a:r>
            <a:endParaRPr lang="en-US" sz="1200" dirty="0"/>
          </a:p>
        </p:txBody>
      </p:sp>
      <p:sp>
        <p:nvSpPr>
          <p:cNvPr id="54" name="Text 24"/>
          <p:cNvSpPr/>
          <p:nvPr/>
        </p:nvSpPr>
        <p:spPr>
          <a:xfrm>
            <a:off x="8248650" y="5829300"/>
            <a:ext cx="425196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詳細的衣物屬性，為推薦系統提供基礎</a:t>
            </a:r>
            <a:endParaRPr lang="en-US" sz="10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68580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190500" y="952500"/>
            <a:ext cx="228600" cy="228600"/>
          </a:xfrm>
          <a:prstGeom prst="rect">
            <a:avLst/>
          </a:prstGeom>
        </p:spPr>
      </p:pic>
      <p:pic>
        <p:nvPicPr>
          <p:cNvPr id="5" name="Image 3" descr="preencoded.png">    </p:cNvPr>
          <p:cNvPicPr>
            <a:picLocks noChangeAspect="1"/>
          </p:cNvPicPr>
          <p:nvPr/>
        </p:nvPicPr>
        <p:blipFill>
          <a:blip r:embed="rId4"/>
          <a:stretch>
            <a:fillRect/>
          </a:stretch>
        </p:blipFill>
        <p:spPr>
          <a:xfrm>
            <a:off x="190500" y="1371600"/>
            <a:ext cx="4286250" cy="1543050"/>
          </a:xfrm>
          <a:prstGeom prst="rect">
            <a:avLst/>
          </a:prstGeom>
        </p:spPr>
      </p:pic>
      <p:pic>
        <p:nvPicPr>
          <p:cNvPr id="6" name="Image 4" descr="preencoded.png">    </p:cNvPr>
          <p:cNvPicPr>
            <a:picLocks noChangeAspect="1"/>
          </p:cNvPicPr>
          <p:nvPr/>
        </p:nvPicPr>
        <p:blipFill>
          <a:blip r:embed="rId5"/>
          <a:stretch>
            <a:fillRect/>
          </a:stretch>
        </p:blipFill>
        <p:spPr>
          <a:xfrm>
            <a:off x="333375" y="2162175"/>
            <a:ext cx="285750" cy="304800"/>
          </a:xfrm>
          <a:prstGeom prst="rect">
            <a:avLst/>
          </a:prstGeom>
        </p:spPr>
      </p:pic>
      <p:pic>
        <p:nvPicPr>
          <p:cNvPr id="7" name="Image 5" descr="preencoded.png">    </p:cNvPr>
          <p:cNvPicPr>
            <a:picLocks noChangeAspect="1"/>
          </p:cNvPicPr>
          <p:nvPr/>
        </p:nvPicPr>
        <p:blipFill>
          <a:blip r:embed="rId6"/>
          <a:stretch>
            <a:fillRect/>
          </a:stretch>
        </p:blipFill>
        <p:spPr>
          <a:xfrm>
            <a:off x="666750" y="2324100"/>
            <a:ext cx="4286250" cy="1085850"/>
          </a:xfrm>
          <a:prstGeom prst="rect">
            <a:avLst/>
          </a:prstGeom>
        </p:spPr>
      </p:pic>
      <p:pic>
        <p:nvPicPr>
          <p:cNvPr id="8" name="Image 6" descr="preencoded.png">    </p:cNvPr>
          <p:cNvPicPr>
            <a:picLocks noChangeAspect="1"/>
          </p:cNvPicPr>
          <p:nvPr/>
        </p:nvPicPr>
        <p:blipFill>
          <a:blip r:embed="rId7"/>
          <a:stretch>
            <a:fillRect/>
          </a:stretch>
        </p:blipFill>
        <p:spPr>
          <a:xfrm>
            <a:off x="809625" y="2886075"/>
            <a:ext cx="228600" cy="304800"/>
          </a:xfrm>
          <a:prstGeom prst="rect">
            <a:avLst/>
          </a:prstGeom>
        </p:spPr>
      </p:pic>
      <p:pic>
        <p:nvPicPr>
          <p:cNvPr id="9" name="Image 7" descr="preencoded.png">    </p:cNvPr>
          <p:cNvPicPr>
            <a:picLocks noChangeAspect="1"/>
          </p:cNvPicPr>
          <p:nvPr/>
        </p:nvPicPr>
        <p:blipFill>
          <a:blip r:embed="rId8"/>
          <a:stretch>
            <a:fillRect/>
          </a:stretch>
        </p:blipFill>
        <p:spPr>
          <a:xfrm>
            <a:off x="190500" y="3276600"/>
            <a:ext cx="4286250" cy="1085850"/>
          </a:xfrm>
          <a:prstGeom prst="rect">
            <a:avLst/>
          </a:prstGeom>
        </p:spPr>
      </p:pic>
      <p:pic>
        <p:nvPicPr>
          <p:cNvPr id="10" name="Image 8" descr="preencoded.png">    </p:cNvPr>
          <p:cNvPicPr>
            <a:picLocks noChangeAspect="1"/>
          </p:cNvPicPr>
          <p:nvPr/>
        </p:nvPicPr>
        <p:blipFill>
          <a:blip r:embed="rId9"/>
          <a:stretch>
            <a:fillRect/>
          </a:stretch>
        </p:blipFill>
        <p:spPr>
          <a:xfrm>
            <a:off x="333375" y="3838575"/>
            <a:ext cx="228600" cy="304800"/>
          </a:xfrm>
          <a:prstGeom prst="rect">
            <a:avLst/>
          </a:prstGeom>
        </p:spPr>
      </p:pic>
      <p:pic>
        <p:nvPicPr>
          <p:cNvPr id="11" name="Image 9" descr="preencoded.png">    </p:cNvPr>
          <p:cNvPicPr>
            <a:picLocks noChangeAspect="1"/>
          </p:cNvPicPr>
          <p:nvPr/>
        </p:nvPicPr>
        <p:blipFill>
          <a:blip r:embed="rId10"/>
          <a:stretch>
            <a:fillRect/>
          </a:stretch>
        </p:blipFill>
        <p:spPr>
          <a:xfrm>
            <a:off x="666750" y="4229100"/>
            <a:ext cx="4286250" cy="1085850"/>
          </a:xfrm>
          <a:prstGeom prst="rect">
            <a:avLst/>
          </a:prstGeom>
        </p:spPr>
      </p:pic>
      <p:pic>
        <p:nvPicPr>
          <p:cNvPr id="12" name="Image 10" descr="preencoded.png">    </p:cNvPr>
          <p:cNvPicPr>
            <a:picLocks noChangeAspect="1"/>
          </p:cNvPicPr>
          <p:nvPr/>
        </p:nvPicPr>
        <p:blipFill>
          <a:blip r:embed="rId11"/>
          <a:stretch>
            <a:fillRect/>
          </a:stretch>
        </p:blipFill>
        <p:spPr>
          <a:xfrm>
            <a:off x="809625" y="4791075"/>
            <a:ext cx="285750" cy="304800"/>
          </a:xfrm>
          <a:prstGeom prst="rect">
            <a:avLst/>
          </a:prstGeom>
        </p:spPr>
      </p:pic>
      <p:pic>
        <p:nvPicPr>
          <p:cNvPr id="13" name="Image 11" descr="preencoded.png">    </p:cNvPr>
          <p:cNvPicPr>
            <a:picLocks noChangeAspect="1"/>
          </p:cNvPicPr>
          <p:nvPr/>
        </p:nvPicPr>
        <p:blipFill>
          <a:blip r:embed="rId12"/>
          <a:stretch>
            <a:fillRect/>
          </a:stretch>
        </p:blipFill>
        <p:spPr>
          <a:xfrm>
            <a:off x="2333625" y="2038350"/>
            <a:ext cx="200025" cy="228600"/>
          </a:xfrm>
          <a:prstGeom prst="rect">
            <a:avLst/>
          </a:prstGeom>
        </p:spPr>
      </p:pic>
      <p:pic>
        <p:nvPicPr>
          <p:cNvPr id="14" name="Image 12" descr="preencoded.png">    </p:cNvPr>
          <p:cNvPicPr>
            <a:picLocks noChangeAspect="1"/>
          </p:cNvPicPr>
          <p:nvPr/>
        </p:nvPicPr>
        <p:blipFill>
          <a:blip r:embed="rId13"/>
          <a:stretch>
            <a:fillRect/>
          </a:stretch>
        </p:blipFill>
        <p:spPr>
          <a:xfrm>
            <a:off x="2809875" y="2990850"/>
            <a:ext cx="200025" cy="228600"/>
          </a:xfrm>
          <a:prstGeom prst="rect">
            <a:avLst/>
          </a:prstGeom>
        </p:spPr>
      </p:pic>
      <p:pic>
        <p:nvPicPr>
          <p:cNvPr id="15" name="Image 13" descr="preencoded.png">    </p:cNvPr>
          <p:cNvPicPr>
            <a:picLocks noChangeAspect="1"/>
          </p:cNvPicPr>
          <p:nvPr/>
        </p:nvPicPr>
        <p:blipFill>
          <a:blip r:embed="rId14"/>
          <a:stretch>
            <a:fillRect/>
          </a:stretch>
        </p:blipFill>
        <p:spPr>
          <a:xfrm>
            <a:off x="2333625" y="3943350"/>
            <a:ext cx="200025" cy="228600"/>
          </a:xfrm>
          <a:prstGeom prst="rect">
            <a:avLst/>
          </a:prstGeom>
        </p:spPr>
      </p:pic>
      <p:pic>
        <p:nvPicPr>
          <p:cNvPr id="16" name="Image 14" descr="preencoded.png">    </p:cNvPr>
          <p:cNvPicPr>
            <a:picLocks noChangeAspect="1"/>
          </p:cNvPicPr>
          <p:nvPr/>
        </p:nvPicPr>
        <p:blipFill>
          <a:blip r:embed="rId15"/>
          <a:stretch>
            <a:fillRect/>
          </a:stretch>
        </p:blipFill>
        <p:spPr>
          <a:xfrm>
            <a:off x="6210300" y="952500"/>
            <a:ext cx="228600" cy="228600"/>
          </a:xfrm>
          <a:prstGeom prst="rect">
            <a:avLst/>
          </a:prstGeom>
        </p:spPr>
      </p:pic>
      <p:pic>
        <p:nvPicPr>
          <p:cNvPr id="17" name="Image 15" descr="preencoded.png">    </p:cNvPr>
          <p:cNvPicPr>
            <a:picLocks noChangeAspect="1"/>
          </p:cNvPicPr>
          <p:nvPr/>
        </p:nvPicPr>
        <p:blipFill>
          <a:blip r:embed="rId16"/>
          <a:stretch>
            <a:fillRect/>
          </a:stretch>
        </p:blipFill>
        <p:spPr>
          <a:xfrm>
            <a:off x="6210300" y="1371600"/>
            <a:ext cx="5791200" cy="685800"/>
          </a:xfrm>
          <a:prstGeom prst="rect">
            <a:avLst/>
          </a:prstGeom>
        </p:spPr>
      </p:pic>
      <p:pic>
        <p:nvPicPr>
          <p:cNvPr id="18" name="Image 16" descr="preencoded.png">    </p:cNvPr>
          <p:cNvPicPr>
            <a:picLocks noChangeAspect="1"/>
          </p:cNvPicPr>
          <p:nvPr/>
        </p:nvPicPr>
        <p:blipFill>
          <a:blip r:embed="rId17"/>
          <a:stretch>
            <a:fillRect/>
          </a:stretch>
        </p:blipFill>
        <p:spPr>
          <a:xfrm>
            <a:off x="6353175" y="1504950"/>
            <a:ext cx="228600" cy="304800"/>
          </a:xfrm>
          <a:prstGeom prst="rect">
            <a:avLst/>
          </a:prstGeom>
        </p:spPr>
      </p:pic>
      <p:pic>
        <p:nvPicPr>
          <p:cNvPr id="19" name="Image 17" descr="preencoded.png">    </p:cNvPr>
          <p:cNvPicPr>
            <a:picLocks noChangeAspect="1"/>
          </p:cNvPicPr>
          <p:nvPr/>
        </p:nvPicPr>
        <p:blipFill>
          <a:blip r:embed="rId18"/>
          <a:stretch>
            <a:fillRect/>
          </a:stretch>
        </p:blipFill>
        <p:spPr>
          <a:xfrm>
            <a:off x="6210300" y="2209800"/>
            <a:ext cx="5791200" cy="914400"/>
          </a:xfrm>
          <a:prstGeom prst="rect">
            <a:avLst/>
          </a:prstGeom>
        </p:spPr>
      </p:pic>
      <p:pic>
        <p:nvPicPr>
          <p:cNvPr id="20" name="Image 18" descr="preencoded.png">    </p:cNvPr>
          <p:cNvPicPr>
            <a:picLocks noChangeAspect="1"/>
          </p:cNvPicPr>
          <p:nvPr/>
        </p:nvPicPr>
        <p:blipFill>
          <a:blip r:embed="rId19"/>
          <a:stretch>
            <a:fillRect/>
          </a:stretch>
        </p:blipFill>
        <p:spPr>
          <a:xfrm>
            <a:off x="6353175" y="2343150"/>
            <a:ext cx="200025" cy="304800"/>
          </a:xfrm>
          <a:prstGeom prst="rect">
            <a:avLst/>
          </a:prstGeom>
        </p:spPr>
      </p:pic>
      <p:pic>
        <p:nvPicPr>
          <p:cNvPr id="21" name="Image 19" descr="preencoded.png">    </p:cNvPr>
          <p:cNvPicPr>
            <a:picLocks noChangeAspect="1"/>
          </p:cNvPicPr>
          <p:nvPr/>
        </p:nvPicPr>
        <p:blipFill>
          <a:blip r:embed="rId20"/>
          <a:stretch>
            <a:fillRect/>
          </a:stretch>
        </p:blipFill>
        <p:spPr>
          <a:xfrm>
            <a:off x="6210300" y="3276600"/>
            <a:ext cx="5791200" cy="914400"/>
          </a:xfrm>
          <a:prstGeom prst="rect">
            <a:avLst/>
          </a:prstGeom>
        </p:spPr>
      </p:pic>
      <p:pic>
        <p:nvPicPr>
          <p:cNvPr id="22" name="Image 20" descr="preencoded.png">    </p:cNvPr>
          <p:cNvPicPr>
            <a:picLocks noChangeAspect="1"/>
          </p:cNvPicPr>
          <p:nvPr/>
        </p:nvPicPr>
        <p:blipFill>
          <a:blip r:embed="rId21"/>
          <a:stretch>
            <a:fillRect/>
          </a:stretch>
        </p:blipFill>
        <p:spPr>
          <a:xfrm>
            <a:off x="6353175" y="3409950"/>
            <a:ext cx="228600" cy="304800"/>
          </a:xfrm>
          <a:prstGeom prst="rect">
            <a:avLst/>
          </a:prstGeom>
        </p:spPr>
      </p:pic>
      <p:pic>
        <p:nvPicPr>
          <p:cNvPr id="23" name="Image 21" descr="preencoded.png">    </p:cNvPr>
          <p:cNvPicPr>
            <a:picLocks noChangeAspect="1"/>
          </p:cNvPicPr>
          <p:nvPr/>
        </p:nvPicPr>
        <p:blipFill>
          <a:blip r:embed="rId22"/>
          <a:stretch>
            <a:fillRect/>
          </a:stretch>
        </p:blipFill>
        <p:spPr>
          <a:xfrm>
            <a:off x="6210300" y="4343400"/>
            <a:ext cx="5791200" cy="762000"/>
          </a:xfrm>
          <a:prstGeom prst="rect">
            <a:avLst/>
          </a:prstGeom>
        </p:spPr>
      </p:pic>
      <p:pic>
        <p:nvPicPr>
          <p:cNvPr id="24" name="Image 22" descr="preencoded.png">    </p:cNvPr>
          <p:cNvPicPr>
            <a:picLocks noChangeAspect="1"/>
          </p:cNvPicPr>
          <p:nvPr/>
        </p:nvPicPr>
        <p:blipFill>
          <a:blip r:embed="rId23"/>
          <a:stretch>
            <a:fillRect/>
          </a:stretch>
        </p:blipFill>
        <p:spPr>
          <a:xfrm>
            <a:off x="6362700" y="4572000"/>
            <a:ext cx="171450" cy="304800"/>
          </a:xfrm>
          <a:prstGeom prst="rect">
            <a:avLst/>
          </a:prstGeom>
        </p:spPr>
      </p:pic>
      <p:sp>
        <p:nvSpPr>
          <p:cNvPr id="25"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運作流程：智慧推薦與學習</a:t>
            </a:r>
            <a:endParaRPr lang="en-US" sz="2250" dirty="0"/>
          </a:p>
        </p:txBody>
      </p:sp>
      <p:sp>
        <p:nvSpPr>
          <p:cNvPr id="26" name="Text 1"/>
          <p:cNvSpPr/>
          <p:nvPr/>
        </p:nvSpPr>
        <p:spPr>
          <a:xfrm>
            <a:off x="495300" y="914400"/>
            <a:ext cx="5791200" cy="304800"/>
          </a:xfrm>
          <a:prstGeom prst="rect">
            <a:avLst/>
          </a:prstGeom>
          <a:noFill/>
          <a:ln/>
        </p:spPr>
        <p:txBody>
          <a:bodyPr wrap="square" lIns="0" tIns="0" rIns="0" bIns="0" rtlCol="0" anchor="t"/>
          <a:lstStyle/>
          <a:p>
            <a:pPr indent="0" marL="0">
              <a:lnSpc>
                <a:spcPts val="2400"/>
              </a:lnSpc>
              <a:buNone/>
            </a:pPr>
            <a:r>
              <a:rPr lang="en-US" sz="1800" b="1" dirty="0">
                <a:solidFill>
                  <a:srgbClr val="374151"/>
                </a:solidFill>
                <a:latin typeface="Helvetica" pitchFamily="34" charset="0"/>
                <a:ea typeface="Helvetica" pitchFamily="34" charset="-122"/>
                <a:cs typeface="Helvetica" pitchFamily="34" charset="-120"/>
              </a:rPr>
              <a:t>智慧推薦流程</a:t>
            </a:r>
            <a:endParaRPr lang="en-US" sz="1800" dirty="0"/>
          </a:p>
        </p:txBody>
      </p:sp>
      <p:sp>
        <p:nvSpPr>
          <p:cNvPr id="27" name="Text 2"/>
          <p:cNvSpPr/>
          <p:nvPr/>
        </p:nvSpPr>
        <p:spPr>
          <a:xfrm>
            <a:off x="333375" y="1514475"/>
            <a:ext cx="400050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1. 情境輸入</a:t>
            </a:r>
            <a:endParaRPr lang="en-US" sz="1350" dirty="0"/>
          </a:p>
        </p:txBody>
      </p:sp>
      <p:sp>
        <p:nvSpPr>
          <p:cNvPr id="28" name="Text 3"/>
          <p:cNvSpPr/>
          <p:nvPr/>
        </p:nvSpPr>
        <p:spPr>
          <a:xfrm>
            <a:off x="733425" y="1857375"/>
            <a:ext cx="1676400" cy="9144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使用者輸入當天的情境：</a:t>
            </a:r>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「天氣：晴朗，28°C」</a:t>
            </a:r>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「場合：辦公室會議」</a:t>
            </a:r>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「心情：專業」</a:t>
            </a:r>
            <a:endParaRPr lang="en-US" sz="1200" dirty="0"/>
          </a:p>
        </p:txBody>
      </p:sp>
      <p:sp>
        <p:nvSpPr>
          <p:cNvPr id="29" name="Text 4"/>
          <p:cNvSpPr/>
          <p:nvPr/>
        </p:nvSpPr>
        <p:spPr>
          <a:xfrm>
            <a:off x="809625" y="2466975"/>
            <a:ext cx="400050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2. 本地初步過濾</a:t>
            </a:r>
            <a:endParaRPr lang="en-US" sz="1350" dirty="0"/>
          </a:p>
        </p:txBody>
      </p:sp>
      <p:sp>
        <p:nvSpPr>
          <p:cNvPr id="30" name="Text 5"/>
          <p:cNvSpPr/>
          <p:nvPr/>
        </p:nvSpPr>
        <p:spPr>
          <a:xfrm>
            <a:off x="1152525" y="2809875"/>
            <a:ext cx="365760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App在本地對衣櫃中的所有衣物進行快速篩選，排除明顯不符合情境的單品（如天氣炎熱時排除厚重外套）</a:t>
            </a:r>
            <a:endParaRPr lang="en-US" sz="1200" dirty="0"/>
          </a:p>
        </p:txBody>
      </p:sp>
      <p:sp>
        <p:nvSpPr>
          <p:cNvPr id="31" name="Text 6"/>
          <p:cNvSpPr/>
          <p:nvPr/>
        </p:nvSpPr>
        <p:spPr>
          <a:xfrm>
            <a:off x="333375" y="3419475"/>
            <a:ext cx="400050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3. AI推薦與理由生成</a:t>
            </a:r>
            <a:endParaRPr lang="en-US" sz="1350" dirty="0"/>
          </a:p>
        </p:txBody>
      </p:sp>
      <p:sp>
        <p:nvSpPr>
          <p:cNvPr id="32" name="Text 7"/>
          <p:cNvSpPr/>
          <p:nvPr/>
        </p:nvSpPr>
        <p:spPr>
          <a:xfrm>
            <a:off x="676275" y="3762375"/>
            <a:ext cx="365760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App將候選衣物清單、情境輸入及歷史偏好傳送至後端API，大型語言模型生成Top 3穿搭組合及理由</a:t>
            </a:r>
            <a:endParaRPr lang="en-US" sz="1200" dirty="0"/>
          </a:p>
        </p:txBody>
      </p:sp>
      <p:sp>
        <p:nvSpPr>
          <p:cNvPr id="33" name="Text 8"/>
          <p:cNvSpPr/>
          <p:nvPr/>
        </p:nvSpPr>
        <p:spPr>
          <a:xfrm>
            <a:off x="809625" y="4371975"/>
            <a:ext cx="400050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4. 瀏覽與決策</a:t>
            </a:r>
            <a:endParaRPr lang="en-US" sz="1350" dirty="0"/>
          </a:p>
        </p:txBody>
      </p:sp>
      <p:sp>
        <p:nvSpPr>
          <p:cNvPr id="34" name="Text 9"/>
          <p:cNvSpPr/>
          <p:nvPr/>
        </p:nvSpPr>
        <p:spPr>
          <a:xfrm>
            <a:off x="1209675" y="4714875"/>
            <a:ext cx="36004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App以美觀的卡片形式展示推薦結果，每張卡片包含衣物圖片和AI生成的搭配理由</a:t>
            </a:r>
            <a:endParaRPr lang="en-US" sz="1200" dirty="0"/>
          </a:p>
        </p:txBody>
      </p:sp>
      <p:sp>
        <p:nvSpPr>
          <p:cNvPr id="35" name="Text 10"/>
          <p:cNvSpPr/>
          <p:nvPr/>
        </p:nvSpPr>
        <p:spPr>
          <a:xfrm>
            <a:off x="6515100" y="914400"/>
            <a:ext cx="5791200" cy="304800"/>
          </a:xfrm>
          <a:prstGeom prst="rect">
            <a:avLst/>
          </a:prstGeom>
          <a:noFill/>
          <a:ln/>
        </p:spPr>
        <p:txBody>
          <a:bodyPr wrap="square" lIns="0" tIns="0" rIns="0" bIns="0" rtlCol="0" anchor="t"/>
          <a:lstStyle/>
          <a:p>
            <a:pPr indent="0" marL="0">
              <a:lnSpc>
                <a:spcPts val="2400"/>
              </a:lnSpc>
              <a:buNone/>
            </a:pPr>
            <a:r>
              <a:rPr lang="en-US" sz="1800" b="1" dirty="0">
                <a:solidFill>
                  <a:srgbClr val="374151"/>
                </a:solidFill>
                <a:latin typeface="Helvetica" pitchFamily="34" charset="0"/>
                <a:ea typeface="Helvetica" pitchFamily="34" charset="-122"/>
                <a:cs typeface="Helvetica" pitchFamily="34" charset="-120"/>
              </a:rPr>
              <a:t>偏好學習機制</a:t>
            </a:r>
            <a:endParaRPr lang="en-US" sz="1800" dirty="0"/>
          </a:p>
        </p:txBody>
      </p:sp>
      <p:sp>
        <p:nvSpPr>
          <p:cNvPr id="36" name="Text 11"/>
          <p:cNvSpPr/>
          <p:nvPr/>
        </p:nvSpPr>
        <p:spPr>
          <a:xfrm>
            <a:off x="6696075" y="1466850"/>
            <a:ext cx="5020866"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使用者回饋收集</a:t>
            </a:r>
            <a:endParaRPr lang="en-US" sz="1350" dirty="0"/>
          </a:p>
        </p:txBody>
      </p:sp>
      <p:sp>
        <p:nvSpPr>
          <p:cNvPr id="37" name="Text 12"/>
          <p:cNvSpPr/>
          <p:nvPr/>
        </p:nvSpPr>
        <p:spPr>
          <a:xfrm>
            <a:off x="6696075" y="1733550"/>
            <a:ext cx="6025039" cy="2286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對於AI推薦的每一套穿搭，使用者可以做出「喜歡」或「跳過」的簡單操作</a:t>
            </a:r>
            <a:endParaRPr lang="en-US" sz="1200" dirty="0"/>
          </a:p>
        </p:txBody>
      </p:sp>
      <p:sp>
        <p:nvSpPr>
          <p:cNvPr id="38" name="Text 13"/>
          <p:cNvSpPr/>
          <p:nvPr/>
        </p:nvSpPr>
        <p:spPr>
          <a:xfrm>
            <a:off x="6667500" y="2305050"/>
            <a:ext cx="5191125"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更新本地偏好紀錄</a:t>
            </a:r>
            <a:endParaRPr lang="en-US" sz="1350" dirty="0"/>
          </a:p>
        </p:txBody>
      </p:sp>
      <p:sp>
        <p:nvSpPr>
          <p:cNvPr id="39" name="Text 14"/>
          <p:cNvSpPr/>
          <p:nvPr/>
        </p:nvSpPr>
        <p:spPr>
          <a:xfrm>
            <a:off x="6667500" y="2571750"/>
            <a:ext cx="5191125"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系統記錄這些操作，例如：頻繁「喜歡」某件特定外套的搭配，該外套的偏好權重會增加</a:t>
            </a:r>
            <a:endParaRPr lang="en-US" sz="1200" dirty="0"/>
          </a:p>
        </p:txBody>
      </p:sp>
      <p:sp>
        <p:nvSpPr>
          <p:cNvPr id="40" name="Text 15"/>
          <p:cNvSpPr/>
          <p:nvPr/>
        </p:nvSpPr>
        <p:spPr>
          <a:xfrm>
            <a:off x="6696075" y="3371850"/>
            <a:ext cx="516255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偏好融入推薦請求</a:t>
            </a:r>
            <a:endParaRPr lang="en-US" sz="1350" dirty="0"/>
          </a:p>
        </p:txBody>
      </p:sp>
      <p:sp>
        <p:nvSpPr>
          <p:cNvPr id="41" name="Text 16"/>
          <p:cNvSpPr/>
          <p:nvPr/>
        </p:nvSpPr>
        <p:spPr>
          <a:xfrm>
            <a:off x="6696075" y="3638550"/>
            <a:ext cx="516255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在下一次請求AI推薦時，App將偏好數據作為提示詞的一部分傳送給大型語言模型</a:t>
            </a:r>
            <a:endParaRPr lang="en-US" sz="1200" dirty="0"/>
          </a:p>
        </p:txBody>
      </p:sp>
      <p:sp>
        <p:nvSpPr>
          <p:cNvPr id="42" name="Text 17"/>
          <p:cNvSpPr/>
          <p:nvPr/>
        </p:nvSpPr>
        <p:spPr>
          <a:xfrm>
            <a:off x="6648450" y="4495800"/>
            <a:ext cx="5200650" cy="4572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這種持續優化的過程使推薦結果越來越貼近使用者的個人風格和喜好，顯著提升推薦的準確度與滿意度</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7496175"/>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381000" y="914400"/>
            <a:ext cx="6603950" cy="1238250"/>
          </a:xfrm>
          <a:prstGeom prst="rect">
            <a:avLst/>
          </a:prstGeom>
        </p:spPr>
      </p:pic>
      <p:pic>
        <p:nvPicPr>
          <p:cNvPr id="5" name="Image 3" descr="preencoded.png">    </p:cNvPr>
          <p:cNvPicPr>
            <a:picLocks noChangeAspect="1"/>
          </p:cNvPicPr>
          <p:nvPr/>
        </p:nvPicPr>
        <p:blipFill>
          <a:blip r:embed="rId4"/>
          <a:stretch>
            <a:fillRect/>
          </a:stretch>
        </p:blipFill>
        <p:spPr>
          <a:xfrm>
            <a:off x="523875" y="1095375"/>
            <a:ext cx="361950" cy="342900"/>
          </a:xfrm>
          <a:prstGeom prst="rect">
            <a:avLst/>
          </a:prstGeom>
        </p:spPr>
      </p:pic>
      <p:pic>
        <p:nvPicPr>
          <p:cNvPr id="6" name="Image 4" descr="preencoded.png">    </p:cNvPr>
          <p:cNvPicPr>
            <a:picLocks noChangeAspect="1"/>
          </p:cNvPicPr>
          <p:nvPr/>
        </p:nvPicPr>
        <p:blipFill>
          <a:blip r:embed="rId5"/>
          <a:stretch>
            <a:fillRect/>
          </a:stretch>
        </p:blipFill>
        <p:spPr>
          <a:xfrm>
            <a:off x="381000" y="2647950"/>
            <a:ext cx="6603950" cy="971550"/>
          </a:xfrm>
          <a:prstGeom prst="rect">
            <a:avLst/>
          </a:prstGeom>
        </p:spPr>
      </p:pic>
      <p:pic>
        <p:nvPicPr>
          <p:cNvPr id="7" name="Image 5" descr="preencoded.png">    </p:cNvPr>
          <p:cNvPicPr>
            <a:picLocks noChangeAspect="1"/>
          </p:cNvPicPr>
          <p:nvPr/>
        </p:nvPicPr>
        <p:blipFill>
          <a:blip r:embed="rId6"/>
          <a:stretch>
            <a:fillRect/>
          </a:stretch>
        </p:blipFill>
        <p:spPr>
          <a:xfrm>
            <a:off x="523875" y="2790825"/>
            <a:ext cx="304800" cy="304800"/>
          </a:xfrm>
          <a:prstGeom prst="rect">
            <a:avLst/>
          </a:prstGeom>
        </p:spPr>
      </p:pic>
      <p:pic>
        <p:nvPicPr>
          <p:cNvPr id="8" name="Image 6" descr="preencoded.png">    </p:cNvPr>
          <p:cNvPicPr>
            <a:picLocks noChangeAspect="1"/>
          </p:cNvPicPr>
          <p:nvPr/>
        </p:nvPicPr>
        <p:blipFill>
          <a:blip r:embed="rId7"/>
          <a:stretch>
            <a:fillRect/>
          </a:stretch>
        </p:blipFill>
        <p:spPr>
          <a:xfrm>
            <a:off x="381000" y="3762375"/>
            <a:ext cx="6603950" cy="971550"/>
          </a:xfrm>
          <a:prstGeom prst="rect">
            <a:avLst/>
          </a:prstGeom>
        </p:spPr>
      </p:pic>
      <p:pic>
        <p:nvPicPr>
          <p:cNvPr id="9" name="Image 7" descr="preencoded.png">    </p:cNvPr>
          <p:cNvPicPr>
            <a:picLocks noChangeAspect="1"/>
          </p:cNvPicPr>
          <p:nvPr/>
        </p:nvPicPr>
        <p:blipFill>
          <a:blip r:embed="rId8"/>
          <a:stretch>
            <a:fillRect/>
          </a:stretch>
        </p:blipFill>
        <p:spPr>
          <a:xfrm>
            <a:off x="523875" y="3905250"/>
            <a:ext cx="304800" cy="304800"/>
          </a:xfrm>
          <a:prstGeom prst="rect">
            <a:avLst/>
          </a:prstGeom>
        </p:spPr>
      </p:pic>
      <p:pic>
        <p:nvPicPr>
          <p:cNvPr id="10" name="Image 8" descr="preencoded.png">    </p:cNvPr>
          <p:cNvPicPr>
            <a:picLocks noChangeAspect="1"/>
          </p:cNvPicPr>
          <p:nvPr/>
        </p:nvPicPr>
        <p:blipFill>
          <a:blip r:embed="rId9"/>
          <a:stretch>
            <a:fillRect/>
          </a:stretch>
        </p:blipFill>
        <p:spPr>
          <a:xfrm>
            <a:off x="381000" y="4876800"/>
            <a:ext cx="6603950" cy="971550"/>
          </a:xfrm>
          <a:prstGeom prst="rect">
            <a:avLst/>
          </a:prstGeom>
        </p:spPr>
      </p:pic>
      <p:pic>
        <p:nvPicPr>
          <p:cNvPr id="11" name="Image 9" descr="preencoded.png">    </p:cNvPr>
          <p:cNvPicPr>
            <a:picLocks noChangeAspect="1"/>
          </p:cNvPicPr>
          <p:nvPr/>
        </p:nvPicPr>
        <p:blipFill>
          <a:blip r:embed="rId10"/>
          <a:stretch>
            <a:fillRect/>
          </a:stretch>
        </p:blipFill>
        <p:spPr>
          <a:xfrm>
            <a:off x="523875" y="5019675"/>
            <a:ext cx="304800" cy="304800"/>
          </a:xfrm>
          <a:prstGeom prst="rect">
            <a:avLst/>
          </a:prstGeom>
        </p:spPr>
      </p:pic>
      <p:pic>
        <p:nvPicPr>
          <p:cNvPr id="12" name="Image 10" descr="preencoded.png">    </p:cNvPr>
          <p:cNvPicPr>
            <a:picLocks noChangeAspect="1"/>
          </p:cNvPicPr>
          <p:nvPr/>
        </p:nvPicPr>
        <p:blipFill>
          <a:blip r:embed="rId11"/>
          <a:stretch>
            <a:fillRect/>
          </a:stretch>
        </p:blipFill>
        <p:spPr>
          <a:xfrm>
            <a:off x="381000" y="6000750"/>
            <a:ext cx="6603950" cy="1200150"/>
          </a:xfrm>
          <a:prstGeom prst="rect">
            <a:avLst/>
          </a:prstGeom>
        </p:spPr>
      </p:pic>
      <p:pic>
        <p:nvPicPr>
          <p:cNvPr id="13" name="Image 11" descr="preencoded.png">    </p:cNvPr>
          <p:cNvPicPr>
            <a:picLocks noChangeAspect="1"/>
          </p:cNvPicPr>
          <p:nvPr/>
        </p:nvPicPr>
        <p:blipFill>
          <a:blip r:embed="rId12"/>
          <a:stretch>
            <a:fillRect/>
          </a:stretch>
        </p:blipFill>
        <p:spPr>
          <a:xfrm>
            <a:off x="523875" y="6181725"/>
            <a:ext cx="171450" cy="304800"/>
          </a:xfrm>
          <a:prstGeom prst="rect">
            <a:avLst/>
          </a:prstGeom>
        </p:spPr>
      </p:pic>
      <p:pic>
        <p:nvPicPr>
          <p:cNvPr id="14" name="Image 12" descr="preencoded.png">    </p:cNvPr>
          <p:cNvPicPr>
            <a:picLocks noChangeAspect="1"/>
          </p:cNvPicPr>
          <p:nvPr/>
        </p:nvPicPr>
        <p:blipFill>
          <a:blip r:embed="rId13"/>
          <a:stretch>
            <a:fillRect/>
          </a:stretch>
        </p:blipFill>
        <p:spPr>
          <a:xfrm>
            <a:off x="7137350" y="914400"/>
            <a:ext cx="4673650" cy="2438400"/>
          </a:xfrm>
          <a:prstGeom prst="rect">
            <a:avLst/>
          </a:prstGeom>
        </p:spPr>
      </p:pic>
      <p:pic>
        <p:nvPicPr>
          <p:cNvPr id="15" name="Image 13" descr="preencoded.png">    </p:cNvPr>
          <p:cNvPicPr>
            <a:picLocks noChangeAspect="1"/>
          </p:cNvPicPr>
          <p:nvPr/>
        </p:nvPicPr>
        <p:blipFill>
          <a:blip r:embed="rId14"/>
          <a:stretch>
            <a:fillRect/>
          </a:stretch>
        </p:blipFill>
        <p:spPr>
          <a:xfrm>
            <a:off x="7137350" y="5219700"/>
            <a:ext cx="4673650" cy="1981200"/>
          </a:xfrm>
          <a:prstGeom prst="rect">
            <a:avLst/>
          </a:prstGeom>
        </p:spPr>
      </p:pic>
      <p:pic>
        <p:nvPicPr>
          <p:cNvPr id="16" name="Image 14" descr="preencoded.png">    </p:cNvPr>
          <p:cNvPicPr>
            <a:picLocks noChangeAspect="1"/>
          </p:cNvPicPr>
          <p:nvPr/>
        </p:nvPicPr>
        <p:blipFill>
          <a:blip r:embed="rId15"/>
          <a:stretch>
            <a:fillRect/>
          </a:stretch>
        </p:blipFill>
        <p:spPr>
          <a:xfrm>
            <a:off x="7289750" y="5791200"/>
            <a:ext cx="152400" cy="152400"/>
          </a:xfrm>
          <a:prstGeom prst="rect">
            <a:avLst/>
          </a:prstGeom>
        </p:spPr>
      </p:pic>
      <p:pic>
        <p:nvPicPr>
          <p:cNvPr id="17" name="Image 15" descr="preencoded.png">    </p:cNvPr>
          <p:cNvPicPr>
            <a:picLocks noChangeAspect="1"/>
          </p:cNvPicPr>
          <p:nvPr/>
        </p:nvPicPr>
        <p:blipFill>
          <a:blip r:embed="rId16"/>
          <a:stretch>
            <a:fillRect/>
          </a:stretch>
        </p:blipFill>
        <p:spPr>
          <a:xfrm>
            <a:off x="7289750" y="6115050"/>
            <a:ext cx="152400" cy="152400"/>
          </a:xfrm>
          <a:prstGeom prst="rect">
            <a:avLst/>
          </a:prstGeom>
        </p:spPr>
      </p:pic>
      <p:pic>
        <p:nvPicPr>
          <p:cNvPr id="18" name="Image 16" descr="preencoded.png">    </p:cNvPr>
          <p:cNvPicPr>
            <a:picLocks noChangeAspect="1"/>
          </p:cNvPicPr>
          <p:nvPr/>
        </p:nvPicPr>
        <p:blipFill>
          <a:blip r:embed="rId17"/>
          <a:stretch>
            <a:fillRect/>
          </a:stretch>
        </p:blipFill>
        <p:spPr>
          <a:xfrm>
            <a:off x="7289750" y="6438900"/>
            <a:ext cx="152400" cy="152400"/>
          </a:xfrm>
          <a:prstGeom prst="rect">
            <a:avLst/>
          </a:prstGeom>
        </p:spPr>
      </p:pic>
      <p:pic>
        <p:nvPicPr>
          <p:cNvPr id="19" name="Image 17" descr="preencoded.png">    </p:cNvPr>
          <p:cNvPicPr>
            <a:picLocks noChangeAspect="1"/>
          </p:cNvPicPr>
          <p:nvPr/>
        </p:nvPicPr>
        <p:blipFill>
          <a:blip r:embed="rId18"/>
          <a:stretch>
            <a:fillRect/>
          </a:stretch>
        </p:blipFill>
        <p:spPr>
          <a:xfrm>
            <a:off x="7289750" y="6762750"/>
            <a:ext cx="152400" cy="152400"/>
          </a:xfrm>
          <a:prstGeom prst="rect">
            <a:avLst/>
          </a:prstGeom>
        </p:spPr>
      </p:pic>
      <p:sp>
        <p:nvSpPr>
          <p:cNvPr id="20"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膠囊衣櫃與衣櫃缺口分析</a:t>
            </a:r>
            <a:endParaRPr lang="en-US" sz="2250" dirty="0"/>
          </a:p>
        </p:txBody>
      </p:sp>
      <p:sp>
        <p:nvSpPr>
          <p:cNvPr id="21" name="Text 1"/>
          <p:cNvSpPr/>
          <p:nvPr/>
        </p:nvSpPr>
        <p:spPr>
          <a:xfrm>
            <a:off x="1038225" y="1057275"/>
            <a:ext cx="5803850" cy="266700"/>
          </a:xfrm>
          <a:prstGeom prst="rect">
            <a:avLst/>
          </a:prstGeom>
          <a:noFill/>
          <a:ln/>
        </p:spPr>
        <p:txBody>
          <a:bodyPr wrap="square" lIns="0" tIns="0" rIns="0" bIns="0" rtlCol="0" anchor="t"/>
          <a:lstStyle/>
          <a:p>
            <a:pPr indent="0" marL="0">
              <a:lnSpc>
                <a:spcPts val="2100"/>
              </a:lnSpc>
              <a:buNone/>
            </a:pPr>
            <a:r>
              <a:rPr lang="en-US" sz="1350" b="1" dirty="0">
                <a:solidFill>
                  <a:srgbClr val="1F2937"/>
                </a:solidFill>
                <a:latin typeface="Helvetica" pitchFamily="34" charset="0"/>
                <a:ea typeface="Helvetica" pitchFamily="34" charset="-122"/>
                <a:cs typeface="Helvetica" pitchFamily="34" charset="-120"/>
              </a:rPr>
              <a:t>膠囊衣櫃概念</a:t>
            </a:r>
            <a:endParaRPr lang="en-US" sz="1350" dirty="0"/>
          </a:p>
        </p:txBody>
      </p:sp>
      <p:sp>
        <p:nvSpPr>
          <p:cNvPr id="22" name="Text 2"/>
          <p:cNvSpPr/>
          <p:nvPr/>
        </p:nvSpPr>
        <p:spPr>
          <a:xfrm>
            <a:off x="1038225" y="1323975"/>
            <a:ext cx="5803850" cy="6858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由 Caroline Rector 普及的理念，主張透過少量、高品質、百搭的核心單品，組合出適用於多種場合的穿搭。WearWise 將此理念數位化，透過 AI 分析幫助使用者發現並建立自己的核心單品組合。</a:t>
            </a:r>
            <a:endParaRPr lang="en-US" sz="1200" dirty="0"/>
          </a:p>
        </p:txBody>
      </p:sp>
      <p:sp>
        <p:nvSpPr>
          <p:cNvPr id="23" name="Text 3"/>
          <p:cNvSpPr/>
          <p:nvPr/>
        </p:nvSpPr>
        <p:spPr>
          <a:xfrm>
            <a:off x="381000" y="2305050"/>
            <a:ext cx="660395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WearWise 衣櫃缺口分析流程</a:t>
            </a:r>
            <a:endParaRPr lang="en-US" sz="1350" dirty="0"/>
          </a:p>
        </p:txBody>
      </p:sp>
      <p:sp>
        <p:nvSpPr>
          <p:cNvPr id="24" name="Text 4"/>
          <p:cNvSpPr/>
          <p:nvPr/>
        </p:nvSpPr>
        <p:spPr>
          <a:xfrm>
            <a:off x="633859" y="2828925"/>
            <a:ext cx="101798" cy="2286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1</a:t>
            </a:r>
            <a:endParaRPr lang="en-US" sz="1200" dirty="0"/>
          </a:p>
        </p:txBody>
      </p:sp>
      <p:sp>
        <p:nvSpPr>
          <p:cNvPr id="25" name="Text 5"/>
          <p:cNvSpPr/>
          <p:nvPr/>
        </p:nvSpPr>
        <p:spPr>
          <a:xfrm>
            <a:off x="942975" y="2790825"/>
            <a:ext cx="5899100"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上傳完整衣櫃資料</a:t>
            </a:r>
            <a:endParaRPr lang="en-US" sz="1200" dirty="0"/>
          </a:p>
        </p:txBody>
      </p:sp>
      <p:sp>
        <p:nvSpPr>
          <p:cNvPr id="26" name="Text 6"/>
          <p:cNvSpPr/>
          <p:nvPr/>
        </p:nvSpPr>
        <p:spPr>
          <a:xfrm>
            <a:off x="942975" y="3019425"/>
            <a:ext cx="589910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使用者可主動觸發此功能。App 會將使用者衣櫃中所有衣物的 JSON 資料一次性傳送給後端 API。</a:t>
            </a:r>
            <a:endParaRPr lang="en-US" sz="1200" dirty="0"/>
          </a:p>
        </p:txBody>
      </p:sp>
      <p:sp>
        <p:nvSpPr>
          <p:cNvPr id="27" name="Text 7"/>
          <p:cNvSpPr/>
          <p:nvPr/>
        </p:nvSpPr>
        <p:spPr>
          <a:xfrm>
            <a:off x="633859" y="3943350"/>
            <a:ext cx="101798" cy="2286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2</a:t>
            </a:r>
            <a:endParaRPr lang="en-US" sz="1200" dirty="0"/>
          </a:p>
        </p:txBody>
      </p:sp>
      <p:sp>
        <p:nvSpPr>
          <p:cNvPr id="28" name="Text 8"/>
          <p:cNvSpPr/>
          <p:nvPr/>
        </p:nvSpPr>
        <p:spPr>
          <a:xfrm>
            <a:off x="942975" y="3905250"/>
            <a:ext cx="5899100"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GPT 進行全局分析</a:t>
            </a:r>
            <a:endParaRPr lang="en-US" sz="1200" dirty="0"/>
          </a:p>
        </p:txBody>
      </p:sp>
      <p:sp>
        <p:nvSpPr>
          <p:cNvPr id="29" name="Text 9"/>
          <p:cNvSpPr/>
          <p:nvPr/>
        </p:nvSpPr>
        <p:spPr>
          <a:xfrm>
            <a:off x="942975" y="4133850"/>
            <a:ext cx="589910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後端 API 指令大型語言模型分析這份完整的衣櫃清單，評估其在不同類別和場合的覆蓋率與平衡性。</a:t>
            </a:r>
            <a:endParaRPr lang="en-US" sz="1200" dirty="0"/>
          </a:p>
        </p:txBody>
      </p:sp>
      <p:sp>
        <p:nvSpPr>
          <p:cNvPr id="30" name="Text 10"/>
          <p:cNvSpPr/>
          <p:nvPr/>
        </p:nvSpPr>
        <p:spPr>
          <a:xfrm>
            <a:off x="633859" y="5057775"/>
            <a:ext cx="101798" cy="2286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3</a:t>
            </a:r>
            <a:endParaRPr lang="en-US" sz="1200" dirty="0"/>
          </a:p>
        </p:txBody>
      </p:sp>
      <p:sp>
        <p:nvSpPr>
          <p:cNvPr id="31" name="Text 11"/>
          <p:cNvSpPr/>
          <p:nvPr/>
        </p:nvSpPr>
        <p:spPr>
          <a:xfrm>
            <a:off x="942975" y="5019675"/>
            <a:ext cx="5899100"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生成缺件建議</a:t>
            </a:r>
            <a:endParaRPr lang="en-US" sz="1200" dirty="0"/>
          </a:p>
        </p:txBody>
      </p:sp>
      <p:sp>
        <p:nvSpPr>
          <p:cNvPr id="32" name="Text 12"/>
          <p:cNvSpPr/>
          <p:nvPr/>
        </p:nvSpPr>
        <p:spPr>
          <a:xfrm>
            <a:off x="942975" y="5248275"/>
            <a:ext cx="5899100" cy="457200"/>
          </a:xfrm>
          <a:prstGeom prst="rect">
            <a:avLst/>
          </a:prstGeom>
          <a:noFill/>
          <a:ln/>
        </p:spPr>
        <p:txBody>
          <a:bodyPr wrap="square" lIns="0" tIns="0" rIns="0" bIns="0" rtlCol="0" anchor="t"/>
          <a:lstStyle/>
          <a:p>
            <a:pP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GPT 會回傳一份分析報告，指出最值得添購的關鍵單品，以及該單品如何能極大化現有衣物的搭配可能性。</a:t>
            </a:r>
            <a:endParaRPr lang="en-US" sz="1200" dirty="0"/>
          </a:p>
        </p:txBody>
      </p:sp>
      <p:sp>
        <p:nvSpPr>
          <p:cNvPr id="33" name="Text 13"/>
          <p:cNvSpPr/>
          <p:nvPr/>
        </p:nvSpPr>
        <p:spPr>
          <a:xfrm>
            <a:off x="809625" y="6143625"/>
            <a:ext cx="6032450"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分析範例</a:t>
            </a:r>
            <a:endParaRPr lang="en-US" sz="1200" dirty="0"/>
          </a:p>
        </p:txBody>
      </p:sp>
      <p:sp>
        <p:nvSpPr>
          <p:cNvPr id="34" name="Text 14"/>
          <p:cNvSpPr/>
          <p:nvPr/>
        </p:nvSpPr>
        <p:spPr>
          <a:xfrm>
            <a:off x="809625" y="6372225"/>
            <a:ext cx="6032450" cy="685800"/>
          </a:xfrm>
          <a:prstGeom prst="rect">
            <a:avLst/>
          </a:prstGeom>
          <a:noFill/>
          <a:ln/>
        </p:spPr>
        <p:txBody>
          <a:bodyPr wrap="square" lIns="0" tIns="0" rIns="0" bIns="0" rtlCol="0" anchor="t"/>
          <a:lstStyle/>
          <a:p>
            <a:pPr indent="0" marL="0">
              <a:lnSpc>
                <a:spcPts val="1800"/>
              </a:lnSpc>
              <a:buNone/>
            </a:pPr>
            <a:r>
              <a:rPr lang="en-US" sz="1200" i="1" dirty="0">
                <a:solidFill>
                  <a:srgbClr val="374151"/>
                </a:solidFill>
                <a:latin typeface="Helvetica" pitchFamily="34" charset="0"/>
                <a:ea typeface="Helvetica" pitchFamily="34" charset="-122"/>
                <a:cs typeface="Helvetica" pitchFamily="34" charset="-120"/>
              </a:rPr>
              <a:t>「你的衣櫃中休閒上衣和牛仔褲很豐富，但在工作場合的下著較為單一。建議添購一條『黑色西裝寬褲』，它可以與你現有的 5 件襯衫和 3 件針織衫搭配，立即為你增加至少 8 套適合辦公室的穿搭。」</a:t>
            </a:r>
            <a:endParaRPr lang="en-US" sz="1200" dirty="0"/>
          </a:p>
        </p:txBody>
      </p:sp>
      <p:sp>
        <p:nvSpPr>
          <p:cNvPr id="35" name="Text 15"/>
          <p:cNvSpPr/>
          <p:nvPr/>
        </p:nvSpPr>
        <p:spPr>
          <a:xfrm>
            <a:off x="7289750" y="5372100"/>
            <a:ext cx="4368850" cy="266700"/>
          </a:xfrm>
          <a:prstGeom prst="rect">
            <a:avLst/>
          </a:prstGeom>
          <a:noFill/>
          <a:ln/>
        </p:spPr>
        <p:txBody>
          <a:bodyPr wrap="square" lIns="0" tIns="0" rIns="0" bIns="0" rtlCol="0" anchor="t"/>
          <a:lstStyle/>
          <a:p>
            <a:pPr indent="0" marL="0">
              <a:lnSpc>
                <a:spcPts val="2100"/>
              </a:lnSpc>
              <a:buNone/>
            </a:pPr>
            <a:r>
              <a:rPr lang="en-US" sz="1350" b="1" dirty="0">
                <a:solidFill>
                  <a:srgbClr val="374151"/>
                </a:solidFill>
                <a:latin typeface="Helvetica" pitchFamily="34" charset="0"/>
                <a:ea typeface="Helvetica" pitchFamily="34" charset="-122"/>
                <a:cs typeface="Helvetica" pitchFamily="34" charset="-120"/>
              </a:rPr>
              <a:t>膠囊衣櫃分析的好處</a:t>
            </a:r>
            <a:endParaRPr lang="en-US" sz="1350" dirty="0"/>
          </a:p>
        </p:txBody>
      </p:sp>
      <p:sp>
        <p:nvSpPr>
          <p:cNvPr id="36" name="Text 16"/>
          <p:cNvSpPr/>
          <p:nvPr/>
        </p:nvSpPr>
        <p:spPr>
          <a:xfrm>
            <a:off x="7518350" y="5753100"/>
            <a:ext cx="329184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實現「最少衣服，最多變化」的理想狀態</a:t>
            </a:r>
            <a:endParaRPr lang="en-US" sz="1200" dirty="0"/>
          </a:p>
        </p:txBody>
      </p:sp>
      <p:sp>
        <p:nvSpPr>
          <p:cNvPr id="37" name="Text 17"/>
          <p:cNvSpPr/>
          <p:nvPr/>
        </p:nvSpPr>
        <p:spPr>
          <a:xfrm>
            <a:off x="7518350" y="6076950"/>
            <a:ext cx="256032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提升衣物使用率，實踐永續時尚</a:t>
            </a:r>
            <a:endParaRPr lang="en-US" sz="1200" dirty="0"/>
          </a:p>
        </p:txBody>
      </p:sp>
      <p:sp>
        <p:nvSpPr>
          <p:cNvPr id="38" name="Text 18"/>
          <p:cNvSpPr/>
          <p:nvPr/>
        </p:nvSpPr>
        <p:spPr>
          <a:xfrm>
            <a:off x="7518350" y="6400800"/>
            <a:ext cx="237744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避免衝動購物，節省購買成本</a:t>
            </a:r>
            <a:endParaRPr lang="en-US" sz="1200" dirty="0"/>
          </a:p>
        </p:txBody>
      </p:sp>
      <p:sp>
        <p:nvSpPr>
          <p:cNvPr id="39" name="Text 19"/>
          <p:cNvSpPr/>
          <p:nvPr/>
        </p:nvSpPr>
        <p:spPr>
          <a:xfrm>
            <a:off x="7518350" y="6724650"/>
            <a:ext cx="3657600"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從宏觀角度優化衣櫃結構，提升整體穿搭體驗</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817245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285750" y="1009650"/>
            <a:ext cx="5657850" cy="2905125"/>
          </a:xfrm>
          <a:prstGeom prst="rect">
            <a:avLst/>
          </a:prstGeom>
        </p:spPr>
      </p:pic>
      <p:pic>
        <p:nvPicPr>
          <p:cNvPr id="5" name="Image 3" descr="preencoded.png">    </p:cNvPr>
          <p:cNvPicPr>
            <a:picLocks noChangeAspect="1"/>
          </p:cNvPicPr>
          <p:nvPr/>
        </p:nvPicPr>
        <p:blipFill>
          <a:blip r:embed="rId4"/>
          <a:stretch>
            <a:fillRect/>
          </a:stretch>
        </p:blipFill>
        <p:spPr>
          <a:xfrm>
            <a:off x="2781300" y="1238250"/>
            <a:ext cx="666750" cy="666750"/>
          </a:xfrm>
          <a:prstGeom prst="rect">
            <a:avLst/>
          </a:prstGeom>
        </p:spPr>
      </p:pic>
      <p:pic>
        <p:nvPicPr>
          <p:cNvPr id="6" name="Image 4" descr="preencoded.png">    </p:cNvPr>
          <p:cNvPicPr>
            <a:picLocks noChangeAspect="1"/>
          </p:cNvPicPr>
          <p:nvPr/>
        </p:nvPicPr>
        <p:blipFill>
          <a:blip r:embed="rId5"/>
          <a:stretch>
            <a:fillRect/>
          </a:stretch>
        </p:blipFill>
        <p:spPr>
          <a:xfrm>
            <a:off x="2943225" y="1381125"/>
            <a:ext cx="342900" cy="381000"/>
          </a:xfrm>
          <a:prstGeom prst="rect">
            <a:avLst/>
          </a:prstGeom>
        </p:spPr>
      </p:pic>
      <p:pic>
        <p:nvPicPr>
          <p:cNvPr id="7" name="Image 5" descr="preencoded.png">    </p:cNvPr>
          <p:cNvPicPr>
            <a:picLocks noChangeAspect="1"/>
          </p:cNvPicPr>
          <p:nvPr/>
        </p:nvPicPr>
        <p:blipFill>
          <a:blip r:embed="rId6"/>
          <a:stretch>
            <a:fillRect/>
          </a:stretch>
        </p:blipFill>
        <p:spPr>
          <a:xfrm>
            <a:off x="514350" y="2886075"/>
            <a:ext cx="152400" cy="152400"/>
          </a:xfrm>
          <a:prstGeom prst="rect">
            <a:avLst/>
          </a:prstGeom>
        </p:spPr>
      </p:pic>
      <p:pic>
        <p:nvPicPr>
          <p:cNvPr id="8" name="Image 6" descr="preencoded.png">    </p:cNvPr>
          <p:cNvPicPr>
            <a:picLocks noChangeAspect="1"/>
          </p:cNvPicPr>
          <p:nvPr/>
        </p:nvPicPr>
        <p:blipFill>
          <a:blip r:embed="rId7"/>
          <a:stretch>
            <a:fillRect/>
          </a:stretch>
        </p:blipFill>
        <p:spPr>
          <a:xfrm>
            <a:off x="514350" y="3190875"/>
            <a:ext cx="152400" cy="152400"/>
          </a:xfrm>
          <a:prstGeom prst="rect">
            <a:avLst/>
          </a:prstGeom>
        </p:spPr>
      </p:pic>
      <p:pic>
        <p:nvPicPr>
          <p:cNvPr id="9" name="Image 7" descr="preencoded.png">    </p:cNvPr>
          <p:cNvPicPr>
            <a:picLocks noChangeAspect="1"/>
          </p:cNvPicPr>
          <p:nvPr/>
        </p:nvPicPr>
        <p:blipFill>
          <a:blip r:embed="rId8"/>
          <a:stretch>
            <a:fillRect/>
          </a:stretch>
        </p:blipFill>
        <p:spPr>
          <a:xfrm>
            <a:off x="514350" y="3495675"/>
            <a:ext cx="152400" cy="152400"/>
          </a:xfrm>
          <a:prstGeom prst="rect">
            <a:avLst/>
          </a:prstGeom>
        </p:spPr>
      </p:pic>
      <p:pic>
        <p:nvPicPr>
          <p:cNvPr id="10" name="Image 8" descr="preencoded.png">    </p:cNvPr>
          <p:cNvPicPr>
            <a:picLocks noChangeAspect="1"/>
          </p:cNvPicPr>
          <p:nvPr/>
        </p:nvPicPr>
        <p:blipFill>
          <a:blip r:embed="rId9"/>
          <a:stretch>
            <a:fillRect/>
          </a:stretch>
        </p:blipFill>
        <p:spPr>
          <a:xfrm>
            <a:off x="6248400" y="1009650"/>
            <a:ext cx="5657850" cy="2905125"/>
          </a:xfrm>
          <a:prstGeom prst="rect">
            <a:avLst/>
          </a:prstGeom>
        </p:spPr>
      </p:pic>
      <p:pic>
        <p:nvPicPr>
          <p:cNvPr id="11" name="Image 9" descr="preencoded.png">    </p:cNvPr>
          <p:cNvPicPr>
            <a:picLocks noChangeAspect="1"/>
          </p:cNvPicPr>
          <p:nvPr/>
        </p:nvPicPr>
        <p:blipFill>
          <a:blip r:embed="rId10"/>
          <a:stretch>
            <a:fillRect/>
          </a:stretch>
        </p:blipFill>
        <p:spPr>
          <a:xfrm>
            <a:off x="8743950" y="1238250"/>
            <a:ext cx="666750" cy="666750"/>
          </a:xfrm>
          <a:prstGeom prst="rect">
            <a:avLst/>
          </a:prstGeom>
        </p:spPr>
      </p:pic>
      <p:pic>
        <p:nvPicPr>
          <p:cNvPr id="12" name="Image 10" descr="preencoded.png">    </p:cNvPr>
          <p:cNvPicPr>
            <a:picLocks noChangeAspect="1"/>
          </p:cNvPicPr>
          <p:nvPr/>
        </p:nvPicPr>
        <p:blipFill>
          <a:blip r:embed="rId11"/>
          <a:stretch>
            <a:fillRect/>
          </a:stretch>
        </p:blipFill>
        <p:spPr>
          <a:xfrm>
            <a:off x="8905875" y="1381125"/>
            <a:ext cx="342900" cy="381000"/>
          </a:xfrm>
          <a:prstGeom prst="rect">
            <a:avLst/>
          </a:prstGeom>
        </p:spPr>
      </p:pic>
      <p:pic>
        <p:nvPicPr>
          <p:cNvPr id="13" name="Image 11" descr="preencoded.png">    </p:cNvPr>
          <p:cNvPicPr>
            <a:picLocks noChangeAspect="1"/>
          </p:cNvPicPr>
          <p:nvPr/>
        </p:nvPicPr>
        <p:blipFill>
          <a:blip r:embed="rId12"/>
          <a:stretch>
            <a:fillRect/>
          </a:stretch>
        </p:blipFill>
        <p:spPr>
          <a:xfrm>
            <a:off x="6477000" y="2886075"/>
            <a:ext cx="152400" cy="152400"/>
          </a:xfrm>
          <a:prstGeom prst="rect">
            <a:avLst/>
          </a:prstGeom>
        </p:spPr>
      </p:pic>
      <p:pic>
        <p:nvPicPr>
          <p:cNvPr id="14" name="Image 12" descr="preencoded.png">    </p:cNvPr>
          <p:cNvPicPr>
            <a:picLocks noChangeAspect="1"/>
          </p:cNvPicPr>
          <p:nvPr/>
        </p:nvPicPr>
        <p:blipFill>
          <a:blip r:embed="rId13"/>
          <a:stretch>
            <a:fillRect/>
          </a:stretch>
        </p:blipFill>
        <p:spPr>
          <a:xfrm>
            <a:off x="6477000" y="3190875"/>
            <a:ext cx="152400" cy="152400"/>
          </a:xfrm>
          <a:prstGeom prst="rect">
            <a:avLst/>
          </a:prstGeom>
        </p:spPr>
      </p:pic>
      <p:pic>
        <p:nvPicPr>
          <p:cNvPr id="15" name="Image 13" descr="preencoded.png">    </p:cNvPr>
          <p:cNvPicPr>
            <a:picLocks noChangeAspect="1"/>
          </p:cNvPicPr>
          <p:nvPr/>
        </p:nvPicPr>
        <p:blipFill>
          <a:blip r:embed="rId14"/>
          <a:stretch>
            <a:fillRect/>
          </a:stretch>
        </p:blipFill>
        <p:spPr>
          <a:xfrm>
            <a:off x="6477000" y="3495675"/>
            <a:ext cx="152400" cy="152400"/>
          </a:xfrm>
          <a:prstGeom prst="rect">
            <a:avLst/>
          </a:prstGeom>
        </p:spPr>
      </p:pic>
      <p:pic>
        <p:nvPicPr>
          <p:cNvPr id="16" name="Image 14" descr="preencoded.png">    </p:cNvPr>
          <p:cNvPicPr>
            <a:picLocks noChangeAspect="1"/>
          </p:cNvPicPr>
          <p:nvPr/>
        </p:nvPicPr>
        <p:blipFill>
          <a:blip r:embed="rId15"/>
          <a:stretch>
            <a:fillRect/>
          </a:stretch>
        </p:blipFill>
        <p:spPr>
          <a:xfrm>
            <a:off x="285750" y="4143375"/>
            <a:ext cx="5657850" cy="2905125"/>
          </a:xfrm>
          <a:prstGeom prst="rect">
            <a:avLst/>
          </a:prstGeom>
        </p:spPr>
      </p:pic>
      <p:pic>
        <p:nvPicPr>
          <p:cNvPr id="17" name="Image 15" descr="preencoded.png">    </p:cNvPr>
          <p:cNvPicPr>
            <a:picLocks noChangeAspect="1"/>
          </p:cNvPicPr>
          <p:nvPr/>
        </p:nvPicPr>
        <p:blipFill>
          <a:blip r:embed="rId16"/>
          <a:stretch>
            <a:fillRect/>
          </a:stretch>
        </p:blipFill>
        <p:spPr>
          <a:xfrm>
            <a:off x="2781300" y="4371975"/>
            <a:ext cx="666750" cy="666750"/>
          </a:xfrm>
          <a:prstGeom prst="rect">
            <a:avLst/>
          </a:prstGeom>
        </p:spPr>
      </p:pic>
      <p:pic>
        <p:nvPicPr>
          <p:cNvPr id="18" name="Image 16" descr="preencoded.png">    </p:cNvPr>
          <p:cNvPicPr>
            <a:picLocks noChangeAspect="1"/>
          </p:cNvPicPr>
          <p:nvPr/>
        </p:nvPicPr>
        <p:blipFill>
          <a:blip r:embed="rId17"/>
          <a:stretch>
            <a:fillRect/>
          </a:stretch>
        </p:blipFill>
        <p:spPr>
          <a:xfrm>
            <a:off x="2962275" y="4514850"/>
            <a:ext cx="304800" cy="381000"/>
          </a:xfrm>
          <a:prstGeom prst="rect">
            <a:avLst/>
          </a:prstGeom>
        </p:spPr>
      </p:pic>
      <p:pic>
        <p:nvPicPr>
          <p:cNvPr id="19" name="Image 17" descr="preencoded.png">    </p:cNvPr>
          <p:cNvPicPr>
            <a:picLocks noChangeAspect="1"/>
          </p:cNvPicPr>
          <p:nvPr/>
        </p:nvPicPr>
        <p:blipFill>
          <a:blip r:embed="rId18"/>
          <a:stretch>
            <a:fillRect/>
          </a:stretch>
        </p:blipFill>
        <p:spPr>
          <a:xfrm>
            <a:off x="514350" y="6019800"/>
            <a:ext cx="152400" cy="152400"/>
          </a:xfrm>
          <a:prstGeom prst="rect">
            <a:avLst/>
          </a:prstGeom>
        </p:spPr>
      </p:pic>
      <p:pic>
        <p:nvPicPr>
          <p:cNvPr id="20" name="Image 18" descr="preencoded.png">    </p:cNvPr>
          <p:cNvPicPr>
            <a:picLocks noChangeAspect="1"/>
          </p:cNvPicPr>
          <p:nvPr/>
        </p:nvPicPr>
        <p:blipFill>
          <a:blip r:embed="rId19"/>
          <a:stretch>
            <a:fillRect/>
          </a:stretch>
        </p:blipFill>
        <p:spPr>
          <a:xfrm>
            <a:off x="514350" y="6324600"/>
            <a:ext cx="152400" cy="152400"/>
          </a:xfrm>
          <a:prstGeom prst="rect">
            <a:avLst/>
          </a:prstGeom>
        </p:spPr>
      </p:pic>
      <p:pic>
        <p:nvPicPr>
          <p:cNvPr id="21" name="Image 19" descr="preencoded.png">    </p:cNvPr>
          <p:cNvPicPr>
            <a:picLocks noChangeAspect="1"/>
          </p:cNvPicPr>
          <p:nvPr/>
        </p:nvPicPr>
        <p:blipFill>
          <a:blip r:embed="rId20"/>
          <a:stretch>
            <a:fillRect/>
          </a:stretch>
        </p:blipFill>
        <p:spPr>
          <a:xfrm>
            <a:off x="514350" y="6629400"/>
            <a:ext cx="152400" cy="152400"/>
          </a:xfrm>
          <a:prstGeom prst="rect">
            <a:avLst/>
          </a:prstGeom>
        </p:spPr>
      </p:pic>
      <p:pic>
        <p:nvPicPr>
          <p:cNvPr id="22" name="Image 20" descr="preencoded.png">    </p:cNvPr>
          <p:cNvPicPr>
            <a:picLocks noChangeAspect="1"/>
          </p:cNvPicPr>
          <p:nvPr/>
        </p:nvPicPr>
        <p:blipFill>
          <a:blip r:embed="rId21"/>
          <a:stretch>
            <a:fillRect/>
          </a:stretch>
        </p:blipFill>
        <p:spPr>
          <a:xfrm>
            <a:off x="6248400" y="4143375"/>
            <a:ext cx="5657850" cy="2905125"/>
          </a:xfrm>
          <a:prstGeom prst="rect">
            <a:avLst/>
          </a:prstGeom>
        </p:spPr>
      </p:pic>
      <p:pic>
        <p:nvPicPr>
          <p:cNvPr id="23" name="Image 21" descr="preencoded.png">    </p:cNvPr>
          <p:cNvPicPr>
            <a:picLocks noChangeAspect="1"/>
          </p:cNvPicPr>
          <p:nvPr/>
        </p:nvPicPr>
        <p:blipFill>
          <a:blip r:embed="rId22"/>
          <a:stretch>
            <a:fillRect/>
          </a:stretch>
        </p:blipFill>
        <p:spPr>
          <a:xfrm>
            <a:off x="8743950" y="4371975"/>
            <a:ext cx="666750" cy="666750"/>
          </a:xfrm>
          <a:prstGeom prst="rect">
            <a:avLst/>
          </a:prstGeom>
        </p:spPr>
      </p:pic>
      <p:pic>
        <p:nvPicPr>
          <p:cNvPr id="24" name="Image 22" descr="preencoded.png">    </p:cNvPr>
          <p:cNvPicPr>
            <a:picLocks noChangeAspect="1"/>
          </p:cNvPicPr>
          <p:nvPr/>
        </p:nvPicPr>
        <p:blipFill>
          <a:blip r:embed="rId23"/>
          <a:stretch>
            <a:fillRect/>
          </a:stretch>
        </p:blipFill>
        <p:spPr>
          <a:xfrm>
            <a:off x="8905875" y="4514850"/>
            <a:ext cx="342900" cy="381000"/>
          </a:xfrm>
          <a:prstGeom prst="rect">
            <a:avLst/>
          </a:prstGeom>
        </p:spPr>
      </p:pic>
      <p:pic>
        <p:nvPicPr>
          <p:cNvPr id="25" name="Image 23" descr="preencoded.png">    </p:cNvPr>
          <p:cNvPicPr>
            <a:picLocks noChangeAspect="1"/>
          </p:cNvPicPr>
          <p:nvPr/>
        </p:nvPicPr>
        <p:blipFill>
          <a:blip r:embed="rId24"/>
          <a:stretch>
            <a:fillRect/>
          </a:stretch>
        </p:blipFill>
        <p:spPr>
          <a:xfrm>
            <a:off x="6477000" y="6019800"/>
            <a:ext cx="152400" cy="152400"/>
          </a:xfrm>
          <a:prstGeom prst="rect">
            <a:avLst/>
          </a:prstGeom>
        </p:spPr>
      </p:pic>
      <p:pic>
        <p:nvPicPr>
          <p:cNvPr id="26" name="Image 24" descr="preencoded.png">    </p:cNvPr>
          <p:cNvPicPr>
            <a:picLocks noChangeAspect="1"/>
          </p:cNvPicPr>
          <p:nvPr/>
        </p:nvPicPr>
        <p:blipFill>
          <a:blip r:embed="rId25"/>
          <a:stretch>
            <a:fillRect/>
          </a:stretch>
        </p:blipFill>
        <p:spPr>
          <a:xfrm>
            <a:off x="6477000" y="6324600"/>
            <a:ext cx="152400" cy="152400"/>
          </a:xfrm>
          <a:prstGeom prst="rect">
            <a:avLst/>
          </a:prstGeom>
        </p:spPr>
      </p:pic>
      <p:pic>
        <p:nvPicPr>
          <p:cNvPr id="27" name="Image 25" descr="preencoded.png">    </p:cNvPr>
          <p:cNvPicPr>
            <a:picLocks noChangeAspect="1"/>
          </p:cNvPicPr>
          <p:nvPr/>
        </p:nvPicPr>
        <p:blipFill>
          <a:blip r:embed="rId26"/>
          <a:stretch>
            <a:fillRect/>
          </a:stretch>
        </p:blipFill>
        <p:spPr>
          <a:xfrm>
            <a:off x="6477000" y="6629400"/>
            <a:ext cx="152400" cy="152400"/>
          </a:xfrm>
          <a:prstGeom prst="rect">
            <a:avLst/>
          </a:prstGeom>
        </p:spPr>
      </p:pic>
      <p:pic>
        <p:nvPicPr>
          <p:cNvPr id="28" name="Image 26" descr="preencoded.png">    </p:cNvPr>
          <p:cNvPicPr>
            <a:picLocks noChangeAspect="1"/>
          </p:cNvPicPr>
          <p:nvPr/>
        </p:nvPicPr>
        <p:blipFill>
          <a:blip r:embed="rId27"/>
          <a:stretch>
            <a:fillRect/>
          </a:stretch>
        </p:blipFill>
        <p:spPr>
          <a:xfrm>
            <a:off x="285750" y="7277100"/>
            <a:ext cx="11620500" cy="609600"/>
          </a:xfrm>
          <a:prstGeom prst="rect">
            <a:avLst/>
          </a:prstGeom>
        </p:spPr>
      </p:pic>
      <p:pic>
        <p:nvPicPr>
          <p:cNvPr id="29" name="Image 27" descr="preencoded.png">    </p:cNvPr>
          <p:cNvPicPr>
            <a:picLocks noChangeAspect="1"/>
          </p:cNvPicPr>
          <p:nvPr/>
        </p:nvPicPr>
        <p:blipFill>
          <a:blip r:embed="rId28"/>
          <a:stretch>
            <a:fillRect/>
          </a:stretch>
        </p:blipFill>
        <p:spPr>
          <a:xfrm>
            <a:off x="438150" y="7429500"/>
            <a:ext cx="257175" cy="304800"/>
          </a:xfrm>
          <a:prstGeom prst="rect">
            <a:avLst/>
          </a:prstGeom>
        </p:spPr>
      </p:pic>
      <p:sp>
        <p:nvSpPr>
          <p:cNvPr id="30"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創新特色與競爭優勢</a:t>
            </a:r>
            <a:endParaRPr lang="en-US" sz="2250" dirty="0"/>
          </a:p>
        </p:txBody>
      </p:sp>
      <p:sp>
        <p:nvSpPr>
          <p:cNvPr id="31" name="Text 1"/>
          <p:cNvSpPr/>
          <p:nvPr/>
        </p:nvSpPr>
        <p:spPr>
          <a:xfrm>
            <a:off x="2479596" y="2047875"/>
            <a:ext cx="1270159" cy="266700"/>
          </a:xfrm>
          <a:prstGeom prst="rect">
            <a:avLst/>
          </a:prstGeom>
          <a:noFill/>
          <a:ln/>
        </p:spPr>
        <p:txBody>
          <a:bodyPr wrap="square" lIns="0" tIns="0" rIns="0" bIns="0" rtlCol="0" anchor="t"/>
          <a:lstStyle/>
          <a:p>
            <a:pPr algn="ctr" indent="0" marL="0">
              <a:lnSpc>
                <a:spcPts val="2100"/>
              </a:lnSpc>
              <a:buNone/>
            </a:pPr>
            <a:r>
              <a:rPr lang="en-US" sz="1500" b="1" dirty="0">
                <a:solidFill>
                  <a:srgbClr val="000000"/>
                </a:solidFill>
                <a:latin typeface="Helvetica" pitchFamily="34" charset="0"/>
                <a:ea typeface="Helvetica" pitchFamily="34" charset="-122"/>
                <a:cs typeface="Helvetica" pitchFamily="34" charset="-120"/>
              </a:rPr>
              <a:t>雙層 AI 結構</a:t>
            </a:r>
            <a:endParaRPr lang="en-US" sz="1500" dirty="0"/>
          </a:p>
        </p:txBody>
      </p:sp>
      <p:sp>
        <p:nvSpPr>
          <p:cNvPr id="32" name="Text 2"/>
          <p:cNvSpPr/>
          <p:nvPr/>
        </p:nvSpPr>
        <p:spPr>
          <a:xfrm>
            <a:off x="1651635" y="2390775"/>
            <a:ext cx="2926080" cy="228600"/>
          </a:xfrm>
          <a:prstGeom prst="rect">
            <a:avLst/>
          </a:prstGeom>
          <a:noFill/>
          <a:ln/>
        </p:spPr>
        <p:txBody>
          <a:bodyPr wrap="square" lIns="0" tIns="0" rIns="0" bIns="0" rtlCol="0" anchor="t"/>
          <a:lstStyle/>
          <a:p>
            <a:pPr algn="ct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端側初判＋雲端語意推理的創新架構</a:t>
            </a:r>
            <a:endParaRPr lang="en-US" sz="1200" dirty="0"/>
          </a:p>
        </p:txBody>
      </p:sp>
      <p:sp>
        <p:nvSpPr>
          <p:cNvPr id="33" name="Text 3"/>
          <p:cNvSpPr/>
          <p:nvPr/>
        </p:nvSpPr>
        <p:spPr>
          <a:xfrm>
            <a:off x="742950" y="2847975"/>
            <a:ext cx="384048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裝置端：輕量影像辨識，快速、離線、隱私友善</a:t>
            </a:r>
            <a:endParaRPr lang="en-US" sz="1200" dirty="0"/>
          </a:p>
        </p:txBody>
      </p:sp>
      <p:sp>
        <p:nvSpPr>
          <p:cNvPr id="34" name="Text 4"/>
          <p:cNvSpPr/>
          <p:nvPr/>
        </p:nvSpPr>
        <p:spPr>
          <a:xfrm>
            <a:off x="742950" y="3152775"/>
            <a:ext cx="365760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雲端：大型語言模型深度分析，提供智慧推薦</a:t>
            </a:r>
            <a:endParaRPr lang="en-US" sz="1200" dirty="0"/>
          </a:p>
        </p:txBody>
      </p:sp>
      <p:sp>
        <p:nvSpPr>
          <p:cNvPr id="35" name="Text 5"/>
          <p:cNvSpPr/>
          <p:nvPr/>
        </p:nvSpPr>
        <p:spPr>
          <a:xfrm>
            <a:off x="742950" y="3457575"/>
            <a:ext cx="3099495"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實現 1+1 &gt; 2 的效果，兼顧效率與深度</a:t>
            </a:r>
            <a:endParaRPr lang="en-US" sz="1200" dirty="0"/>
          </a:p>
        </p:txBody>
      </p:sp>
      <p:sp>
        <p:nvSpPr>
          <p:cNvPr id="36" name="Text 6"/>
          <p:cNvSpPr/>
          <p:nvPr/>
        </p:nvSpPr>
        <p:spPr>
          <a:xfrm>
            <a:off x="8162925" y="2047875"/>
            <a:ext cx="1828800" cy="266700"/>
          </a:xfrm>
          <a:prstGeom prst="rect">
            <a:avLst/>
          </a:prstGeom>
          <a:noFill/>
          <a:ln/>
        </p:spPr>
        <p:txBody>
          <a:bodyPr wrap="square" lIns="0" tIns="0" rIns="0" bIns="0" rtlCol="0" anchor="t"/>
          <a:lstStyle/>
          <a:p>
            <a:pPr algn="ctr" indent="0" marL="0">
              <a:lnSpc>
                <a:spcPts val="2100"/>
              </a:lnSpc>
              <a:buNone/>
            </a:pPr>
            <a:r>
              <a:rPr lang="en-US" sz="1500" b="1" dirty="0">
                <a:solidFill>
                  <a:srgbClr val="000000"/>
                </a:solidFill>
                <a:latin typeface="Helvetica" pitchFamily="34" charset="0"/>
                <a:ea typeface="Helvetica" pitchFamily="34" charset="-122"/>
                <a:cs typeface="Helvetica" pitchFamily="34" charset="-120"/>
              </a:rPr>
              <a:t>可解釋的推薦系統</a:t>
            </a:r>
            <a:endParaRPr lang="en-US" sz="1500" dirty="0"/>
          </a:p>
        </p:txBody>
      </p:sp>
      <p:sp>
        <p:nvSpPr>
          <p:cNvPr id="37" name="Text 7"/>
          <p:cNvSpPr/>
          <p:nvPr/>
        </p:nvSpPr>
        <p:spPr>
          <a:xfrm>
            <a:off x="7619286" y="2390775"/>
            <a:ext cx="2916079" cy="228600"/>
          </a:xfrm>
          <a:prstGeom prst="rect">
            <a:avLst/>
          </a:prstGeom>
          <a:noFill/>
          <a:ln/>
        </p:spPr>
        <p:txBody>
          <a:bodyPr wrap="square" lIns="0" tIns="0" rIns="0" bIns="0" rtlCol="0" anchor="t"/>
          <a:lstStyle/>
          <a:p>
            <a:pPr algn="ct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透明化AI決策過程，提升使用者信任</a:t>
            </a:r>
            <a:endParaRPr lang="en-US" sz="1200" dirty="0"/>
          </a:p>
        </p:txBody>
      </p:sp>
      <p:sp>
        <p:nvSpPr>
          <p:cNvPr id="38" name="Text 8"/>
          <p:cNvSpPr/>
          <p:nvPr/>
        </p:nvSpPr>
        <p:spPr>
          <a:xfrm>
            <a:off x="6705600" y="2847975"/>
            <a:ext cx="347472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每套推薦搭配附有清晰、人性化的文字理由</a:t>
            </a:r>
            <a:endParaRPr lang="en-US" sz="1200" dirty="0"/>
          </a:p>
        </p:txBody>
      </p:sp>
      <p:sp>
        <p:nvSpPr>
          <p:cNvPr id="39" name="Text 9"/>
          <p:cNvSpPr/>
          <p:nvPr/>
        </p:nvSpPr>
        <p:spPr>
          <a:xfrm>
            <a:off x="6705600" y="3152775"/>
            <a:ext cx="493776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解釋搭配邏輯，如「這套搭配將條紋襯衫與卡其色長褲結合」</a:t>
            </a:r>
            <a:endParaRPr lang="en-US" sz="1200" dirty="0"/>
          </a:p>
        </p:txBody>
      </p:sp>
      <p:sp>
        <p:nvSpPr>
          <p:cNvPr id="40" name="Text 10"/>
          <p:cNvSpPr/>
          <p:nvPr/>
        </p:nvSpPr>
        <p:spPr>
          <a:xfrm>
            <a:off x="6705600" y="3457575"/>
            <a:ext cx="457200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從「授人以魚」到「授人以漁」，幫助用戶內化穿搭邏輯</a:t>
            </a:r>
            <a:endParaRPr lang="en-US" sz="1200" dirty="0"/>
          </a:p>
        </p:txBody>
      </p:sp>
      <p:sp>
        <p:nvSpPr>
          <p:cNvPr id="41" name="Text 11"/>
          <p:cNvSpPr/>
          <p:nvPr/>
        </p:nvSpPr>
        <p:spPr>
          <a:xfrm>
            <a:off x="2314575" y="5181600"/>
            <a:ext cx="1600200" cy="266700"/>
          </a:xfrm>
          <a:prstGeom prst="rect">
            <a:avLst/>
          </a:prstGeom>
          <a:noFill/>
          <a:ln/>
        </p:spPr>
        <p:txBody>
          <a:bodyPr wrap="square" lIns="0" tIns="0" rIns="0" bIns="0" rtlCol="0" anchor="t"/>
          <a:lstStyle/>
          <a:p>
            <a:pPr algn="ctr" indent="0" marL="0">
              <a:lnSpc>
                <a:spcPts val="2100"/>
              </a:lnSpc>
              <a:buNone/>
            </a:pPr>
            <a:r>
              <a:rPr lang="en-US" sz="1500" b="1" dirty="0">
                <a:solidFill>
                  <a:srgbClr val="000000"/>
                </a:solidFill>
                <a:latin typeface="Helvetica" pitchFamily="34" charset="0"/>
                <a:ea typeface="Helvetica" pitchFamily="34" charset="-122"/>
                <a:cs typeface="Helvetica" pitchFamily="34" charset="-120"/>
              </a:rPr>
              <a:t>本地化資料結構</a:t>
            </a:r>
            <a:endParaRPr lang="en-US" sz="1500" dirty="0"/>
          </a:p>
        </p:txBody>
      </p:sp>
      <p:sp>
        <p:nvSpPr>
          <p:cNvPr id="42" name="Text 12"/>
          <p:cNvSpPr/>
          <p:nvPr/>
        </p:nvSpPr>
        <p:spPr>
          <a:xfrm>
            <a:off x="1864891" y="5524500"/>
            <a:ext cx="2499420" cy="228600"/>
          </a:xfrm>
          <a:prstGeom prst="rect">
            <a:avLst/>
          </a:prstGeom>
          <a:noFill/>
          <a:ln/>
        </p:spPr>
        <p:txBody>
          <a:bodyPr wrap="square" lIns="0" tIns="0" rIns="0" bIns="0" rtlCol="0" anchor="t"/>
          <a:lstStyle/>
          <a:p>
            <a:pPr algn="ct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標準化JSON格式，強大擴充性</a:t>
            </a:r>
            <a:endParaRPr lang="en-US" sz="1200" dirty="0"/>
          </a:p>
        </p:txBody>
      </p:sp>
      <p:sp>
        <p:nvSpPr>
          <p:cNvPr id="43" name="Text 13"/>
          <p:cNvSpPr/>
          <p:nvPr/>
        </p:nvSpPr>
        <p:spPr>
          <a:xfrm>
            <a:off x="742950" y="5981700"/>
            <a:ext cx="457200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所有核心資料（衣物屬性、偏好紀錄）儲存在使用者本機</a:t>
            </a:r>
            <a:endParaRPr lang="en-US" sz="1200" dirty="0"/>
          </a:p>
        </p:txBody>
      </p:sp>
      <p:sp>
        <p:nvSpPr>
          <p:cNvPr id="44" name="Text 14"/>
          <p:cNvSpPr/>
          <p:nvPr/>
        </p:nvSpPr>
        <p:spPr>
          <a:xfrm>
            <a:off x="742950" y="6286500"/>
            <a:ext cx="475488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最高程度保障使用者隱私，個人衣櫃數據由使用者自己掌控</a:t>
            </a:r>
            <a:endParaRPr lang="en-US" sz="1200" dirty="0"/>
          </a:p>
        </p:txBody>
      </p:sp>
      <p:sp>
        <p:nvSpPr>
          <p:cNvPr id="45" name="Text 15"/>
          <p:cNvSpPr/>
          <p:nvPr/>
        </p:nvSpPr>
        <p:spPr>
          <a:xfrm>
            <a:off x="742950" y="6591300"/>
            <a:ext cx="432822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JSON格式便于與其他服務或模組整合，未來擴充簡單</a:t>
            </a:r>
            <a:endParaRPr lang="en-US" sz="1200" dirty="0"/>
          </a:p>
        </p:txBody>
      </p:sp>
      <p:sp>
        <p:nvSpPr>
          <p:cNvPr id="46" name="Text 16"/>
          <p:cNvSpPr/>
          <p:nvPr/>
        </p:nvSpPr>
        <p:spPr>
          <a:xfrm>
            <a:off x="8391525" y="5181600"/>
            <a:ext cx="1371600" cy="266700"/>
          </a:xfrm>
          <a:prstGeom prst="rect">
            <a:avLst/>
          </a:prstGeom>
          <a:noFill/>
          <a:ln/>
        </p:spPr>
        <p:txBody>
          <a:bodyPr wrap="square" lIns="0" tIns="0" rIns="0" bIns="0" rtlCol="0" anchor="t"/>
          <a:lstStyle/>
          <a:p>
            <a:pPr algn="ctr" indent="0" marL="0">
              <a:lnSpc>
                <a:spcPts val="2100"/>
              </a:lnSpc>
              <a:buNone/>
            </a:pPr>
            <a:r>
              <a:rPr lang="en-US" sz="1500" b="1" dirty="0">
                <a:solidFill>
                  <a:srgbClr val="000000"/>
                </a:solidFill>
                <a:latin typeface="Helvetica" pitchFamily="34" charset="0"/>
                <a:ea typeface="Helvetica" pitchFamily="34" charset="-122"/>
                <a:cs typeface="Helvetica" pitchFamily="34" charset="-120"/>
              </a:rPr>
              <a:t>隱私友善設計</a:t>
            </a:r>
            <a:endParaRPr lang="en-US" sz="1500" dirty="0"/>
          </a:p>
        </p:txBody>
      </p:sp>
      <p:sp>
        <p:nvSpPr>
          <p:cNvPr id="47" name="Text 17"/>
          <p:cNvSpPr/>
          <p:nvPr/>
        </p:nvSpPr>
        <p:spPr>
          <a:xfrm>
            <a:off x="7705725" y="5524500"/>
            <a:ext cx="2743200" cy="228600"/>
          </a:xfrm>
          <a:prstGeom prst="rect">
            <a:avLst/>
          </a:prstGeom>
          <a:noFill/>
          <a:ln/>
        </p:spPr>
        <p:txBody>
          <a:bodyPr wrap="square" lIns="0" tIns="0" rIns="0" bIns="0" rtlCol="0" anchor="t"/>
          <a:lstStyle/>
          <a:p>
            <a:pPr algn="ctr" indent="0" marL="0">
              <a:lnSpc>
                <a:spcPts val="1800"/>
              </a:lnSpc>
              <a:buNone/>
            </a:pPr>
            <a:r>
              <a:rPr lang="en-US" sz="1200" dirty="0">
                <a:solidFill>
                  <a:srgbClr val="4B5563"/>
                </a:solidFill>
                <a:latin typeface="Helvetica" pitchFamily="34" charset="0"/>
                <a:ea typeface="Helvetica" pitchFamily="34" charset="-122"/>
                <a:cs typeface="Helvetica" pitchFamily="34" charset="-120"/>
              </a:rPr>
              <a:t>將使用者隱私放在首位的架構設計</a:t>
            </a:r>
            <a:endParaRPr lang="en-US" sz="1200" dirty="0"/>
          </a:p>
        </p:txBody>
      </p:sp>
      <p:sp>
        <p:nvSpPr>
          <p:cNvPr id="48" name="Text 18"/>
          <p:cNvSpPr/>
          <p:nvPr/>
        </p:nvSpPr>
        <p:spPr>
          <a:xfrm>
            <a:off x="6705600" y="5981700"/>
            <a:ext cx="3291840"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原始衣物圖片可在雲端分析後選擇性刪除</a:t>
            </a:r>
            <a:endParaRPr lang="en-US" sz="1200" dirty="0"/>
          </a:p>
        </p:txBody>
      </p:sp>
      <p:sp>
        <p:nvSpPr>
          <p:cNvPr id="49" name="Text 19"/>
          <p:cNvSpPr/>
          <p:nvPr/>
        </p:nvSpPr>
        <p:spPr>
          <a:xfrm>
            <a:off x="6705600" y="6286500"/>
            <a:ext cx="3982998"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App只在需要時將脫敏後的文本數據傳送至伺服器</a:t>
            </a:r>
            <a:endParaRPr lang="en-US" sz="1200" dirty="0"/>
          </a:p>
        </p:txBody>
      </p:sp>
      <p:sp>
        <p:nvSpPr>
          <p:cNvPr id="50" name="Text 20"/>
          <p:cNvSpPr/>
          <p:nvPr/>
        </p:nvSpPr>
        <p:spPr>
          <a:xfrm>
            <a:off x="6705600" y="6591300"/>
            <a:ext cx="5456575" cy="228600"/>
          </a:xfrm>
          <a:prstGeom prst="rect">
            <a:avLst/>
          </a:prstGeom>
          <a:noFill/>
          <a:ln/>
        </p:spPr>
        <p:txBody>
          <a:bodyPr wrap="square" lIns="0" tIns="0" rIns="0" bIns="0" rtlCol="0" anchor="t"/>
          <a:lstStyle/>
          <a:p>
            <a:pPr algn="l" indent="0" marL="0">
              <a:lnSpc>
                <a:spcPts val="1800"/>
              </a:lnSpc>
              <a:buNone/>
            </a:pPr>
            <a:r>
              <a:rPr lang="en-US" sz="1200" dirty="0">
                <a:solidFill>
                  <a:srgbClr val="000000"/>
                </a:solidFill>
                <a:latin typeface="Helvetica" pitchFamily="34" charset="0"/>
                <a:ea typeface="Helvetica" pitchFamily="34" charset="-122"/>
                <a:cs typeface="Helvetica" pitchFamily="34" charset="-120"/>
              </a:rPr>
              <a:t>開源API與本地化資料結構，避免vendor lock-in，降低長期運營成本</a:t>
            </a:r>
            <a:endParaRPr lang="en-US" sz="1200" dirty="0"/>
          </a:p>
        </p:txBody>
      </p:sp>
      <p:sp>
        <p:nvSpPr>
          <p:cNvPr id="51" name="Text 21"/>
          <p:cNvSpPr/>
          <p:nvPr/>
        </p:nvSpPr>
        <p:spPr>
          <a:xfrm>
            <a:off x="809625" y="7467600"/>
            <a:ext cx="12361545" cy="2286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WearWise不僅是一個應用工具，更是一套能陪伴使用者成長、學習與變化的智慧系統，讓科技以一種溫和而強大的方式，賦予我們管理個人形象的能力。</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2192000" cy="7353300"/>
          </a:xfrm>
          <a:prstGeom prst="rect">
            <a:avLst/>
          </a:prstGeom>
        </p:spPr>
      </p:pic>
      <p:pic>
        <p:nvPicPr>
          <p:cNvPr id="3" name="Image 1" descr="preencoded.png">    </p:cNvPr>
          <p:cNvPicPr>
            <a:picLocks noChangeAspect="1"/>
          </p:cNvPicPr>
          <p:nvPr/>
        </p:nvPicPr>
        <p:blipFill>
          <a:blip r:embed="rId2"/>
          <a:stretch>
            <a:fillRect/>
          </a:stretch>
        </p:blipFill>
        <p:spPr>
          <a:xfrm>
            <a:off x="0" y="0"/>
            <a:ext cx="12192000" cy="723900"/>
          </a:xfrm>
          <a:prstGeom prst="rect">
            <a:avLst/>
          </a:prstGeom>
        </p:spPr>
      </p:pic>
      <p:pic>
        <p:nvPicPr>
          <p:cNvPr id="4" name="Image 2" descr="preencoded.png">    </p:cNvPr>
          <p:cNvPicPr>
            <a:picLocks noChangeAspect="1"/>
          </p:cNvPicPr>
          <p:nvPr/>
        </p:nvPicPr>
        <p:blipFill>
          <a:blip r:embed="rId3"/>
          <a:stretch>
            <a:fillRect/>
          </a:stretch>
        </p:blipFill>
        <p:spPr>
          <a:xfrm>
            <a:off x="381000" y="1295400"/>
            <a:ext cx="6796980" cy="609600"/>
          </a:xfrm>
          <a:prstGeom prst="rect">
            <a:avLst/>
          </a:prstGeom>
        </p:spPr>
      </p:pic>
      <p:pic>
        <p:nvPicPr>
          <p:cNvPr id="5" name="Image 3" descr="preencoded.png">    </p:cNvPr>
          <p:cNvPicPr>
            <a:picLocks noChangeAspect="1"/>
          </p:cNvPicPr>
          <p:nvPr/>
        </p:nvPicPr>
        <p:blipFill>
          <a:blip r:embed="rId4"/>
          <a:stretch>
            <a:fillRect/>
          </a:stretch>
        </p:blipFill>
        <p:spPr>
          <a:xfrm>
            <a:off x="523875" y="1409700"/>
            <a:ext cx="381000" cy="381000"/>
          </a:xfrm>
          <a:prstGeom prst="rect">
            <a:avLst/>
          </a:prstGeom>
        </p:spPr>
      </p:pic>
      <p:pic>
        <p:nvPicPr>
          <p:cNvPr id="6" name="Image 4" descr="preencoded.png">    </p:cNvPr>
          <p:cNvPicPr>
            <a:picLocks noChangeAspect="1"/>
          </p:cNvPicPr>
          <p:nvPr/>
        </p:nvPicPr>
        <p:blipFill>
          <a:blip r:embed="rId5"/>
          <a:stretch>
            <a:fillRect/>
          </a:stretch>
        </p:blipFill>
        <p:spPr>
          <a:xfrm>
            <a:off x="3722340" y="2076450"/>
            <a:ext cx="114300" cy="152400"/>
          </a:xfrm>
          <a:prstGeom prst="rect">
            <a:avLst/>
          </a:prstGeom>
        </p:spPr>
      </p:pic>
      <p:pic>
        <p:nvPicPr>
          <p:cNvPr id="7" name="Image 5" descr="preencoded.png">    </p:cNvPr>
          <p:cNvPicPr>
            <a:picLocks noChangeAspect="1"/>
          </p:cNvPicPr>
          <p:nvPr/>
        </p:nvPicPr>
        <p:blipFill>
          <a:blip r:embed="rId6"/>
          <a:stretch>
            <a:fillRect/>
          </a:stretch>
        </p:blipFill>
        <p:spPr>
          <a:xfrm>
            <a:off x="381000" y="2305050"/>
            <a:ext cx="6796980" cy="609600"/>
          </a:xfrm>
          <a:prstGeom prst="rect">
            <a:avLst/>
          </a:prstGeom>
        </p:spPr>
      </p:pic>
      <p:pic>
        <p:nvPicPr>
          <p:cNvPr id="8" name="Image 6" descr="preencoded.png">    </p:cNvPr>
          <p:cNvPicPr>
            <a:picLocks noChangeAspect="1"/>
          </p:cNvPicPr>
          <p:nvPr/>
        </p:nvPicPr>
        <p:blipFill>
          <a:blip r:embed="rId7"/>
          <a:stretch>
            <a:fillRect/>
          </a:stretch>
        </p:blipFill>
        <p:spPr>
          <a:xfrm>
            <a:off x="523875" y="2419350"/>
            <a:ext cx="381000" cy="381000"/>
          </a:xfrm>
          <a:prstGeom prst="rect">
            <a:avLst/>
          </a:prstGeom>
        </p:spPr>
      </p:pic>
      <p:pic>
        <p:nvPicPr>
          <p:cNvPr id="9" name="Image 7" descr="preencoded.png">    </p:cNvPr>
          <p:cNvPicPr>
            <a:picLocks noChangeAspect="1"/>
          </p:cNvPicPr>
          <p:nvPr/>
        </p:nvPicPr>
        <p:blipFill>
          <a:blip r:embed="rId8"/>
          <a:stretch>
            <a:fillRect/>
          </a:stretch>
        </p:blipFill>
        <p:spPr>
          <a:xfrm>
            <a:off x="3722340" y="2990850"/>
            <a:ext cx="114300" cy="152400"/>
          </a:xfrm>
          <a:prstGeom prst="rect">
            <a:avLst/>
          </a:prstGeom>
        </p:spPr>
      </p:pic>
      <p:pic>
        <p:nvPicPr>
          <p:cNvPr id="10" name="Image 8" descr="preencoded.png">    </p:cNvPr>
          <p:cNvPicPr>
            <a:picLocks noChangeAspect="1"/>
          </p:cNvPicPr>
          <p:nvPr/>
        </p:nvPicPr>
        <p:blipFill>
          <a:blip r:embed="rId9"/>
          <a:stretch>
            <a:fillRect/>
          </a:stretch>
        </p:blipFill>
        <p:spPr>
          <a:xfrm>
            <a:off x="381000" y="3219450"/>
            <a:ext cx="6796980" cy="609600"/>
          </a:xfrm>
          <a:prstGeom prst="rect">
            <a:avLst/>
          </a:prstGeom>
        </p:spPr>
      </p:pic>
      <p:pic>
        <p:nvPicPr>
          <p:cNvPr id="11" name="Image 9" descr="preencoded.png">    </p:cNvPr>
          <p:cNvPicPr>
            <a:picLocks noChangeAspect="1"/>
          </p:cNvPicPr>
          <p:nvPr/>
        </p:nvPicPr>
        <p:blipFill>
          <a:blip r:embed="rId10"/>
          <a:stretch>
            <a:fillRect/>
          </a:stretch>
        </p:blipFill>
        <p:spPr>
          <a:xfrm>
            <a:off x="523875" y="3333750"/>
            <a:ext cx="381000" cy="381000"/>
          </a:xfrm>
          <a:prstGeom prst="rect">
            <a:avLst/>
          </a:prstGeom>
        </p:spPr>
      </p:pic>
      <p:pic>
        <p:nvPicPr>
          <p:cNvPr id="12" name="Image 10" descr="preencoded.png">    </p:cNvPr>
          <p:cNvPicPr>
            <a:picLocks noChangeAspect="1"/>
          </p:cNvPicPr>
          <p:nvPr/>
        </p:nvPicPr>
        <p:blipFill>
          <a:blip r:embed="rId11"/>
          <a:stretch>
            <a:fillRect/>
          </a:stretch>
        </p:blipFill>
        <p:spPr>
          <a:xfrm>
            <a:off x="3722340" y="3905250"/>
            <a:ext cx="114300" cy="152400"/>
          </a:xfrm>
          <a:prstGeom prst="rect">
            <a:avLst/>
          </a:prstGeom>
        </p:spPr>
      </p:pic>
      <p:pic>
        <p:nvPicPr>
          <p:cNvPr id="13" name="Image 11" descr="preencoded.png">    </p:cNvPr>
          <p:cNvPicPr>
            <a:picLocks noChangeAspect="1"/>
          </p:cNvPicPr>
          <p:nvPr/>
        </p:nvPicPr>
        <p:blipFill>
          <a:blip r:embed="rId12"/>
          <a:stretch>
            <a:fillRect/>
          </a:stretch>
        </p:blipFill>
        <p:spPr>
          <a:xfrm>
            <a:off x="381000" y="4133850"/>
            <a:ext cx="6796980" cy="609600"/>
          </a:xfrm>
          <a:prstGeom prst="rect">
            <a:avLst/>
          </a:prstGeom>
        </p:spPr>
      </p:pic>
      <p:pic>
        <p:nvPicPr>
          <p:cNvPr id="14" name="Image 12" descr="preencoded.png">    </p:cNvPr>
          <p:cNvPicPr>
            <a:picLocks noChangeAspect="1"/>
          </p:cNvPicPr>
          <p:nvPr/>
        </p:nvPicPr>
        <p:blipFill>
          <a:blip r:embed="rId13"/>
          <a:stretch>
            <a:fillRect/>
          </a:stretch>
        </p:blipFill>
        <p:spPr>
          <a:xfrm>
            <a:off x="523875" y="4248150"/>
            <a:ext cx="381000" cy="381000"/>
          </a:xfrm>
          <a:prstGeom prst="rect">
            <a:avLst/>
          </a:prstGeom>
        </p:spPr>
      </p:pic>
      <p:pic>
        <p:nvPicPr>
          <p:cNvPr id="15" name="Image 13" descr="preencoded.png">    </p:cNvPr>
          <p:cNvPicPr>
            <a:picLocks noChangeAspect="1"/>
          </p:cNvPicPr>
          <p:nvPr/>
        </p:nvPicPr>
        <p:blipFill>
          <a:blip r:embed="rId14"/>
          <a:stretch>
            <a:fillRect/>
          </a:stretch>
        </p:blipFill>
        <p:spPr>
          <a:xfrm>
            <a:off x="7330380" y="1295400"/>
            <a:ext cx="2163961" cy="1466850"/>
          </a:xfrm>
          <a:prstGeom prst="rect">
            <a:avLst/>
          </a:prstGeom>
        </p:spPr>
      </p:pic>
      <p:pic>
        <p:nvPicPr>
          <p:cNvPr id="16" name="Image 14" descr="preencoded.png">    </p:cNvPr>
          <p:cNvPicPr>
            <a:picLocks noChangeAspect="1"/>
          </p:cNvPicPr>
          <p:nvPr/>
        </p:nvPicPr>
        <p:blipFill>
          <a:blip r:embed="rId15"/>
          <a:stretch>
            <a:fillRect/>
          </a:stretch>
        </p:blipFill>
        <p:spPr>
          <a:xfrm>
            <a:off x="7473255" y="1438275"/>
            <a:ext cx="476250" cy="476250"/>
          </a:xfrm>
          <a:prstGeom prst="rect">
            <a:avLst/>
          </a:prstGeom>
        </p:spPr>
      </p:pic>
      <p:pic>
        <p:nvPicPr>
          <p:cNvPr id="17" name="Image 15" descr="preencoded.png">    </p:cNvPr>
          <p:cNvPicPr>
            <a:picLocks noChangeAspect="1"/>
          </p:cNvPicPr>
          <p:nvPr/>
        </p:nvPicPr>
        <p:blipFill>
          <a:blip r:embed="rId16"/>
          <a:stretch>
            <a:fillRect/>
          </a:stretch>
        </p:blipFill>
        <p:spPr>
          <a:xfrm>
            <a:off x="7635180" y="1600200"/>
            <a:ext cx="152400" cy="152400"/>
          </a:xfrm>
          <a:prstGeom prst="rect">
            <a:avLst/>
          </a:prstGeom>
        </p:spPr>
      </p:pic>
      <p:pic>
        <p:nvPicPr>
          <p:cNvPr id="18" name="Image 16" descr="preencoded.png">    </p:cNvPr>
          <p:cNvPicPr>
            <a:picLocks noChangeAspect="1"/>
          </p:cNvPicPr>
          <p:nvPr/>
        </p:nvPicPr>
        <p:blipFill>
          <a:blip r:embed="rId17"/>
          <a:stretch>
            <a:fillRect/>
          </a:stretch>
        </p:blipFill>
        <p:spPr>
          <a:xfrm>
            <a:off x="9646741" y="1295400"/>
            <a:ext cx="2164110" cy="1466850"/>
          </a:xfrm>
          <a:prstGeom prst="rect">
            <a:avLst/>
          </a:prstGeom>
        </p:spPr>
      </p:pic>
      <p:pic>
        <p:nvPicPr>
          <p:cNvPr id="19" name="Image 17" descr="preencoded.png">    </p:cNvPr>
          <p:cNvPicPr>
            <a:picLocks noChangeAspect="1"/>
          </p:cNvPicPr>
          <p:nvPr/>
        </p:nvPicPr>
        <p:blipFill>
          <a:blip r:embed="rId18"/>
          <a:stretch>
            <a:fillRect/>
          </a:stretch>
        </p:blipFill>
        <p:spPr>
          <a:xfrm>
            <a:off x="9789616" y="1438275"/>
            <a:ext cx="476250" cy="476250"/>
          </a:xfrm>
          <a:prstGeom prst="rect">
            <a:avLst/>
          </a:prstGeom>
        </p:spPr>
      </p:pic>
      <p:pic>
        <p:nvPicPr>
          <p:cNvPr id="20" name="Image 18" descr="preencoded.png">    </p:cNvPr>
          <p:cNvPicPr>
            <a:picLocks noChangeAspect="1"/>
          </p:cNvPicPr>
          <p:nvPr/>
        </p:nvPicPr>
        <p:blipFill>
          <a:blip r:embed="rId19"/>
          <a:stretch>
            <a:fillRect/>
          </a:stretch>
        </p:blipFill>
        <p:spPr>
          <a:xfrm>
            <a:off x="9932491" y="1600200"/>
            <a:ext cx="190500" cy="152400"/>
          </a:xfrm>
          <a:prstGeom prst="rect">
            <a:avLst/>
          </a:prstGeom>
        </p:spPr>
      </p:pic>
      <p:pic>
        <p:nvPicPr>
          <p:cNvPr id="21" name="Image 19" descr="preencoded.png">    </p:cNvPr>
          <p:cNvPicPr>
            <a:picLocks noChangeAspect="1"/>
          </p:cNvPicPr>
          <p:nvPr/>
        </p:nvPicPr>
        <p:blipFill>
          <a:blip r:embed="rId20"/>
          <a:stretch>
            <a:fillRect/>
          </a:stretch>
        </p:blipFill>
        <p:spPr>
          <a:xfrm>
            <a:off x="7330380" y="2914650"/>
            <a:ext cx="2163961" cy="1466850"/>
          </a:xfrm>
          <a:prstGeom prst="rect">
            <a:avLst/>
          </a:prstGeom>
        </p:spPr>
      </p:pic>
      <p:pic>
        <p:nvPicPr>
          <p:cNvPr id="22" name="Image 20" descr="preencoded.png">    </p:cNvPr>
          <p:cNvPicPr>
            <a:picLocks noChangeAspect="1"/>
          </p:cNvPicPr>
          <p:nvPr/>
        </p:nvPicPr>
        <p:blipFill>
          <a:blip r:embed="rId21"/>
          <a:stretch>
            <a:fillRect/>
          </a:stretch>
        </p:blipFill>
        <p:spPr>
          <a:xfrm>
            <a:off x="7473255" y="3057525"/>
            <a:ext cx="476250" cy="476250"/>
          </a:xfrm>
          <a:prstGeom prst="rect">
            <a:avLst/>
          </a:prstGeom>
        </p:spPr>
      </p:pic>
      <p:pic>
        <p:nvPicPr>
          <p:cNvPr id="23" name="Image 21" descr="preencoded.png">    </p:cNvPr>
          <p:cNvPicPr>
            <a:picLocks noChangeAspect="1"/>
          </p:cNvPicPr>
          <p:nvPr/>
        </p:nvPicPr>
        <p:blipFill>
          <a:blip r:embed="rId22"/>
          <a:stretch>
            <a:fillRect/>
          </a:stretch>
        </p:blipFill>
        <p:spPr>
          <a:xfrm>
            <a:off x="7635180" y="3219450"/>
            <a:ext cx="152400" cy="152400"/>
          </a:xfrm>
          <a:prstGeom prst="rect">
            <a:avLst/>
          </a:prstGeom>
        </p:spPr>
      </p:pic>
      <p:pic>
        <p:nvPicPr>
          <p:cNvPr id="24" name="Image 22" descr="preencoded.png">    </p:cNvPr>
          <p:cNvPicPr>
            <a:picLocks noChangeAspect="1"/>
          </p:cNvPicPr>
          <p:nvPr/>
        </p:nvPicPr>
        <p:blipFill>
          <a:blip r:embed="rId23"/>
          <a:stretch>
            <a:fillRect/>
          </a:stretch>
        </p:blipFill>
        <p:spPr>
          <a:xfrm>
            <a:off x="9646741" y="2914650"/>
            <a:ext cx="2164110" cy="1466850"/>
          </a:xfrm>
          <a:prstGeom prst="rect">
            <a:avLst/>
          </a:prstGeom>
        </p:spPr>
      </p:pic>
      <p:pic>
        <p:nvPicPr>
          <p:cNvPr id="25" name="Image 23" descr="preencoded.png">    </p:cNvPr>
          <p:cNvPicPr>
            <a:picLocks noChangeAspect="1"/>
          </p:cNvPicPr>
          <p:nvPr/>
        </p:nvPicPr>
        <p:blipFill>
          <a:blip r:embed="rId24"/>
          <a:stretch>
            <a:fillRect/>
          </a:stretch>
        </p:blipFill>
        <p:spPr>
          <a:xfrm>
            <a:off x="9789616" y="3057525"/>
            <a:ext cx="476250" cy="476250"/>
          </a:xfrm>
          <a:prstGeom prst="rect">
            <a:avLst/>
          </a:prstGeom>
        </p:spPr>
      </p:pic>
      <p:pic>
        <p:nvPicPr>
          <p:cNvPr id="26" name="Image 24" descr="preencoded.png">    </p:cNvPr>
          <p:cNvPicPr>
            <a:picLocks noChangeAspect="1"/>
          </p:cNvPicPr>
          <p:nvPr/>
        </p:nvPicPr>
        <p:blipFill>
          <a:blip r:embed="rId25"/>
          <a:stretch>
            <a:fillRect/>
          </a:stretch>
        </p:blipFill>
        <p:spPr>
          <a:xfrm>
            <a:off x="9951541" y="3219450"/>
            <a:ext cx="152400" cy="152400"/>
          </a:xfrm>
          <a:prstGeom prst="rect">
            <a:avLst/>
          </a:prstGeom>
        </p:spPr>
      </p:pic>
      <p:pic>
        <p:nvPicPr>
          <p:cNvPr id="27" name="Image 25" descr="preencoded.png">    </p:cNvPr>
          <p:cNvPicPr>
            <a:picLocks noChangeAspect="1"/>
          </p:cNvPicPr>
          <p:nvPr/>
        </p:nvPicPr>
        <p:blipFill>
          <a:blip r:embed="rId26"/>
          <a:stretch>
            <a:fillRect/>
          </a:stretch>
        </p:blipFill>
        <p:spPr>
          <a:xfrm>
            <a:off x="7330380" y="4533900"/>
            <a:ext cx="4480471" cy="1524000"/>
          </a:xfrm>
          <a:prstGeom prst="rect">
            <a:avLst/>
          </a:prstGeom>
        </p:spPr>
      </p:pic>
      <p:pic>
        <p:nvPicPr>
          <p:cNvPr id="28" name="Image 26" descr="preencoded.png">    </p:cNvPr>
          <p:cNvPicPr>
            <a:picLocks noChangeAspect="1"/>
          </p:cNvPicPr>
          <p:nvPr/>
        </p:nvPicPr>
        <p:blipFill>
          <a:blip r:embed="rId27"/>
          <a:stretch>
            <a:fillRect/>
          </a:stretch>
        </p:blipFill>
        <p:spPr>
          <a:xfrm>
            <a:off x="381000" y="6400800"/>
            <a:ext cx="11430000" cy="762000"/>
          </a:xfrm>
          <a:prstGeom prst="rect">
            <a:avLst/>
          </a:prstGeom>
        </p:spPr>
      </p:pic>
      <p:pic>
        <p:nvPicPr>
          <p:cNvPr id="29" name="Image 27" descr="preencoded.png">    </p:cNvPr>
          <p:cNvPicPr>
            <a:picLocks noChangeAspect="1"/>
          </p:cNvPicPr>
          <p:nvPr/>
        </p:nvPicPr>
        <p:blipFill>
          <a:blip r:embed="rId28"/>
          <a:stretch>
            <a:fillRect/>
          </a:stretch>
        </p:blipFill>
        <p:spPr>
          <a:xfrm>
            <a:off x="533400" y="6629400"/>
            <a:ext cx="171450" cy="304800"/>
          </a:xfrm>
          <a:prstGeom prst="rect">
            <a:avLst/>
          </a:prstGeom>
        </p:spPr>
      </p:pic>
      <p:sp>
        <p:nvSpPr>
          <p:cNvPr id="30" name="Text 0"/>
          <p:cNvSpPr/>
          <p:nvPr/>
        </p:nvSpPr>
        <p:spPr>
          <a:xfrm>
            <a:off x="190500" y="190500"/>
            <a:ext cx="11811000" cy="342900"/>
          </a:xfrm>
          <a:prstGeom prst="rect">
            <a:avLst/>
          </a:prstGeom>
          <a:noFill/>
          <a:ln/>
        </p:spPr>
        <p:txBody>
          <a:bodyPr wrap="square" lIns="0" tIns="0" rIns="0" bIns="0" rtlCol="0" anchor="t"/>
          <a:lstStyle/>
          <a:p>
            <a:pPr indent="0" marL="0">
              <a:lnSpc>
                <a:spcPts val="2700"/>
              </a:lnSpc>
              <a:buNone/>
            </a:pPr>
            <a:r>
              <a:rPr lang="en-US" sz="2250" b="1" dirty="0">
                <a:solidFill>
                  <a:srgbClr val="FFFFFF"/>
                </a:solidFill>
                <a:latin typeface="Helvetica" pitchFamily="34" charset="0"/>
                <a:ea typeface="Helvetica" pitchFamily="34" charset="-122"/>
                <a:cs typeface="Helvetica" pitchFamily="34" charset="-120"/>
              </a:rPr>
              <a:t>使用者體驗與預期效益</a:t>
            </a:r>
            <a:endParaRPr lang="en-US" sz="2250" dirty="0"/>
          </a:p>
        </p:txBody>
      </p:sp>
      <p:sp>
        <p:nvSpPr>
          <p:cNvPr id="31" name="Text 1"/>
          <p:cNvSpPr/>
          <p:nvPr/>
        </p:nvSpPr>
        <p:spPr>
          <a:xfrm>
            <a:off x="381000" y="914400"/>
            <a:ext cx="6796980" cy="266700"/>
          </a:xfrm>
          <a:prstGeom prst="rect">
            <a:avLst/>
          </a:prstGeom>
          <a:noFill/>
          <a:ln/>
        </p:spPr>
        <p:txBody>
          <a:bodyPr wrap="square" lIns="0" tIns="0" rIns="0" bIns="0" rtlCol="0" anchor="t"/>
          <a:lstStyle/>
          <a:p>
            <a:pPr indent="0" marL="0">
              <a:lnSpc>
                <a:spcPts val="2100"/>
              </a:lnSpc>
              <a:buNone/>
            </a:pPr>
            <a:r>
              <a:rPr lang="en-US" sz="1500" b="1" dirty="0">
                <a:solidFill>
                  <a:srgbClr val="374151"/>
                </a:solidFill>
                <a:latin typeface="Helvetica" pitchFamily="34" charset="0"/>
                <a:ea typeface="Helvetica" pitchFamily="34" charset="-122"/>
                <a:cs typeface="Helvetica" pitchFamily="34" charset="-120"/>
              </a:rPr>
              <a:t>日常運作流程</a:t>
            </a:r>
            <a:endParaRPr lang="en-US" sz="1500" dirty="0"/>
          </a:p>
        </p:txBody>
      </p:sp>
      <p:sp>
        <p:nvSpPr>
          <p:cNvPr id="32" name="Text 2"/>
          <p:cNvSpPr/>
          <p:nvPr/>
        </p:nvSpPr>
        <p:spPr>
          <a:xfrm>
            <a:off x="671959" y="1409700"/>
            <a:ext cx="381000" cy="3810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1</a:t>
            </a:r>
            <a:endParaRPr lang="en-US" sz="1200" dirty="0"/>
          </a:p>
        </p:txBody>
      </p:sp>
      <p:sp>
        <p:nvSpPr>
          <p:cNvPr id="33" name="Text 3"/>
          <p:cNvSpPr/>
          <p:nvPr/>
        </p:nvSpPr>
        <p:spPr>
          <a:xfrm>
            <a:off x="1019175" y="1390650"/>
            <a:ext cx="2771031"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衣物入庫</a:t>
            </a:r>
            <a:endParaRPr lang="en-US" sz="1200" dirty="0"/>
          </a:p>
        </p:txBody>
      </p:sp>
      <p:sp>
        <p:nvSpPr>
          <p:cNvPr id="34" name="Text 4"/>
          <p:cNvSpPr/>
          <p:nvPr/>
        </p:nvSpPr>
        <p:spPr>
          <a:xfrm>
            <a:off x="1019175" y="1619250"/>
            <a:ext cx="3325237"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拍照辨識新衣物，App立即標註基本類別與顏色</a:t>
            </a:r>
            <a:endParaRPr lang="en-US" sz="1050" dirty="0"/>
          </a:p>
        </p:txBody>
      </p:sp>
      <p:sp>
        <p:nvSpPr>
          <p:cNvPr id="35" name="Text 5"/>
          <p:cNvSpPr/>
          <p:nvPr/>
        </p:nvSpPr>
        <p:spPr>
          <a:xfrm>
            <a:off x="671959" y="2419350"/>
            <a:ext cx="381000" cy="3810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2</a:t>
            </a:r>
            <a:endParaRPr lang="en-US" sz="1200" dirty="0"/>
          </a:p>
        </p:txBody>
      </p:sp>
      <p:sp>
        <p:nvSpPr>
          <p:cNvPr id="36" name="Text 6"/>
          <p:cNvSpPr/>
          <p:nvPr/>
        </p:nvSpPr>
        <p:spPr>
          <a:xfrm>
            <a:off x="1019175" y="2400300"/>
            <a:ext cx="2504331"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情境輸入</a:t>
            </a:r>
            <a:endParaRPr lang="en-US" sz="1200" dirty="0"/>
          </a:p>
        </p:txBody>
      </p:sp>
      <p:sp>
        <p:nvSpPr>
          <p:cNvPr id="37" name="Text 7"/>
          <p:cNvSpPr/>
          <p:nvPr/>
        </p:nvSpPr>
        <p:spPr>
          <a:xfrm>
            <a:off x="1019175" y="2628900"/>
            <a:ext cx="3005197"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輸入天氣、場合等情境，App本地快速過濾</a:t>
            </a:r>
            <a:endParaRPr lang="en-US" sz="1050" dirty="0"/>
          </a:p>
        </p:txBody>
      </p:sp>
      <p:sp>
        <p:nvSpPr>
          <p:cNvPr id="38" name="Text 8"/>
          <p:cNvSpPr/>
          <p:nvPr/>
        </p:nvSpPr>
        <p:spPr>
          <a:xfrm>
            <a:off x="671959" y="3333750"/>
            <a:ext cx="381000" cy="3810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3</a:t>
            </a:r>
            <a:endParaRPr lang="en-US" sz="1200" dirty="0"/>
          </a:p>
        </p:txBody>
      </p:sp>
      <p:sp>
        <p:nvSpPr>
          <p:cNvPr id="39" name="Text 9"/>
          <p:cNvSpPr/>
          <p:nvPr/>
        </p:nvSpPr>
        <p:spPr>
          <a:xfrm>
            <a:off x="1019175" y="3314700"/>
            <a:ext cx="3837831"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獲取推薦</a:t>
            </a:r>
            <a:endParaRPr lang="en-US" sz="1200" dirty="0"/>
          </a:p>
        </p:txBody>
      </p:sp>
      <p:sp>
        <p:nvSpPr>
          <p:cNvPr id="40" name="Text 10"/>
          <p:cNvSpPr/>
          <p:nvPr/>
        </p:nvSpPr>
        <p:spPr>
          <a:xfrm>
            <a:off x="1019175" y="3543300"/>
            <a:ext cx="4605397"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App將情境與候選衣物清單發送至雲端，數秒後出現三套搭配建議</a:t>
            </a:r>
            <a:endParaRPr lang="en-US" sz="1050" dirty="0"/>
          </a:p>
        </p:txBody>
      </p:sp>
      <p:sp>
        <p:nvSpPr>
          <p:cNvPr id="41" name="Text 11"/>
          <p:cNvSpPr/>
          <p:nvPr/>
        </p:nvSpPr>
        <p:spPr>
          <a:xfrm>
            <a:off x="671959" y="4248150"/>
            <a:ext cx="381000" cy="381000"/>
          </a:xfrm>
          <a:prstGeom prst="rect">
            <a:avLst/>
          </a:prstGeom>
          <a:noFill/>
          <a:ln/>
        </p:spPr>
        <p:txBody>
          <a:bodyPr wrap="square" lIns="0" tIns="0" rIns="0" bIns="0" rtlCol="0" anchor="t"/>
          <a:lstStyle/>
          <a:p>
            <a:pPr indent="0" marL="0">
              <a:lnSpc>
                <a:spcPts val="1800"/>
              </a:lnSpc>
              <a:buNone/>
            </a:pPr>
            <a:r>
              <a:rPr lang="en-US" sz="1200" dirty="0">
                <a:solidFill>
                  <a:srgbClr val="FFFFFF"/>
                </a:solidFill>
                <a:latin typeface="Helvetica" pitchFamily="34" charset="0"/>
                <a:ea typeface="Helvetica" pitchFamily="34" charset="-122"/>
                <a:cs typeface="Helvetica" pitchFamily="34" charset="-120"/>
              </a:rPr>
              <a:t>4</a:t>
            </a:r>
            <a:endParaRPr lang="en-US" sz="1200" dirty="0"/>
          </a:p>
        </p:txBody>
      </p:sp>
      <p:sp>
        <p:nvSpPr>
          <p:cNvPr id="42" name="Text 12"/>
          <p:cNvSpPr/>
          <p:nvPr/>
        </p:nvSpPr>
        <p:spPr>
          <a:xfrm>
            <a:off x="1019175" y="4229100"/>
            <a:ext cx="3200400" cy="228600"/>
          </a:xfrm>
          <a:prstGeom prst="rect">
            <a:avLst/>
          </a:prstGeom>
          <a:noFill/>
          <a:ln/>
        </p:spPr>
        <p:txBody>
          <a:bodyPr wrap="square" lIns="0" tIns="0" rIns="0" bIns="0" rtlCol="0" anchor="t"/>
          <a:lstStyle/>
          <a:p>
            <a:pPr indent="0" marL="0">
              <a:lnSpc>
                <a:spcPts val="1800"/>
              </a:lnSpc>
              <a:buNone/>
            </a:pPr>
            <a:r>
              <a:rPr lang="en-US" sz="1200" dirty="0">
                <a:solidFill>
                  <a:srgbClr val="000000"/>
                </a:solidFill>
                <a:latin typeface="Helvetica" pitchFamily="34" charset="0"/>
                <a:ea typeface="Helvetica" pitchFamily="34" charset="-122"/>
                <a:cs typeface="Helvetica" pitchFamily="34" charset="-120"/>
              </a:rPr>
              <a:t>瀏覽與決策</a:t>
            </a:r>
            <a:endParaRPr lang="en-US" sz="1200" dirty="0"/>
          </a:p>
        </p:txBody>
      </p:sp>
      <p:sp>
        <p:nvSpPr>
          <p:cNvPr id="43" name="Text 13"/>
          <p:cNvSpPr/>
          <p:nvPr/>
        </p:nvSpPr>
        <p:spPr>
          <a:xfrm>
            <a:off x="1019175" y="4457700"/>
            <a:ext cx="3840480"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查看推薦理由，對喜歡的搭配點擊「喜歡」或「跳過」</a:t>
            </a:r>
            <a:endParaRPr lang="en-US" sz="1050" dirty="0"/>
          </a:p>
        </p:txBody>
      </p:sp>
      <p:sp>
        <p:nvSpPr>
          <p:cNvPr id="44" name="Text 14"/>
          <p:cNvSpPr/>
          <p:nvPr/>
        </p:nvSpPr>
        <p:spPr>
          <a:xfrm>
            <a:off x="7330380" y="914400"/>
            <a:ext cx="4480471" cy="266700"/>
          </a:xfrm>
          <a:prstGeom prst="rect">
            <a:avLst/>
          </a:prstGeom>
          <a:noFill/>
          <a:ln/>
        </p:spPr>
        <p:txBody>
          <a:bodyPr wrap="square" lIns="0" tIns="0" rIns="0" bIns="0" rtlCol="0" anchor="t"/>
          <a:lstStyle/>
          <a:p>
            <a:pPr indent="0" marL="0">
              <a:lnSpc>
                <a:spcPts val="2100"/>
              </a:lnSpc>
              <a:buNone/>
            </a:pPr>
            <a:r>
              <a:rPr lang="en-US" sz="1500" b="1" dirty="0">
                <a:solidFill>
                  <a:srgbClr val="374151"/>
                </a:solidFill>
                <a:latin typeface="Helvetica" pitchFamily="34" charset="0"/>
                <a:ea typeface="Helvetica" pitchFamily="34" charset="-122"/>
                <a:cs typeface="Helvetica" pitchFamily="34" charset="-120"/>
              </a:rPr>
              <a:t>預期效益</a:t>
            </a:r>
            <a:endParaRPr lang="en-US" sz="1500" dirty="0"/>
          </a:p>
        </p:txBody>
      </p:sp>
      <p:sp>
        <p:nvSpPr>
          <p:cNvPr id="45" name="Text 15"/>
          <p:cNvSpPr/>
          <p:nvPr/>
        </p:nvSpPr>
        <p:spPr>
          <a:xfrm>
            <a:off x="7473255" y="2009775"/>
            <a:ext cx="1878211"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節省決策時間</a:t>
            </a:r>
            <a:endParaRPr lang="en-US" sz="1200" dirty="0"/>
          </a:p>
        </p:txBody>
      </p:sp>
      <p:sp>
        <p:nvSpPr>
          <p:cNvPr id="46" name="Text 16"/>
          <p:cNvSpPr/>
          <p:nvPr/>
        </p:nvSpPr>
        <p:spPr>
          <a:xfrm>
            <a:off x="7473255" y="2238375"/>
            <a:ext cx="1878211" cy="3810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釋放早晨寶貴的10-15分鐘，避免猶豫不決</a:t>
            </a:r>
            <a:endParaRPr lang="en-US" sz="1050" dirty="0"/>
          </a:p>
        </p:txBody>
      </p:sp>
      <p:sp>
        <p:nvSpPr>
          <p:cNvPr id="47" name="Text 17"/>
          <p:cNvSpPr/>
          <p:nvPr/>
        </p:nvSpPr>
        <p:spPr>
          <a:xfrm>
            <a:off x="9789616" y="2009775"/>
            <a:ext cx="2254032"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提升衣物使用率</a:t>
            </a:r>
            <a:endParaRPr lang="en-US" sz="1200" dirty="0"/>
          </a:p>
        </p:txBody>
      </p:sp>
      <p:sp>
        <p:nvSpPr>
          <p:cNvPr id="48" name="Text 18"/>
          <p:cNvSpPr/>
          <p:nvPr/>
        </p:nvSpPr>
        <p:spPr>
          <a:xfrm>
            <a:off x="9789616" y="2238375"/>
            <a:ext cx="1878360" cy="3810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精準投資能最大化現有衣櫃潛力的單品</a:t>
            </a:r>
            <a:endParaRPr lang="en-US" sz="1050" dirty="0"/>
          </a:p>
        </p:txBody>
      </p:sp>
      <p:sp>
        <p:nvSpPr>
          <p:cNvPr id="49" name="Text 19"/>
          <p:cNvSpPr/>
          <p:nvPr/>
        </p:nvSpPr>
        <p:spPr>
          <a:xfrm>
            <a:off x="7473255" y="3629025"/>
            <a:ext cx="1878211"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兼顧私密性</a:t>
            </a:r>
            <a:endParaRPr lang="en-US" sz="1200" dirty="0"/>
          </a:p>
        </p:txBody>
      </p:sp>
      <p:sp>
        <p:nvSpPr>
          <p:cNvPr id="50" name="Text 20"/>
          <p:cNvSpPr/>
          <p:nvPr/>
        </p:nvSpPr>
        <p:spPr>
          <a:xfrm>
            <a:off x="7473255" y="3857625"/>
            <a:ext cx="2253853" cy="1905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端側優先架構確保個人數據安全</a:t>
            </a:r>
            <a:endParaRPr lang="en-US" sz="1050" dirty="0"/>
          </a:p>
        </p:txBody>
      </p:sp>
      <p:sp>
        <p:nvSpPr>
          <p:cNvPr id="51" name="Text 21"/>
          <p:cNvSpPr/>
          <p:nvPr/>
        </p:nvSpPr>
        <p:spPr>
          <a:xfrm>
            <a:off x="9789616" y="3629025"/>
            <a:ext cx="1878360" cy="228600"/>
          </a:xfrm>
          <a:prstGeom prst="rect">
            <a:avLst/>
          </a:prstGeom>
          <a:noFill/>
          <a:ln/>
        </p:spPr>
        <p:txBody>
          <a:bodyPr wrap="square" lIns="0" tIns="0" rIns="0" bIns="0" rtlCol="0" anchor="t"/>
          <a:lstStyle/>
          <a:p>
            <a:pPr indent="0" marL="0">
              <a:lnSpc>
                <a:spcPts val="1800"/>
              </a:lnSpc>
              <a:buNone/>
            </a:pPr>
            <a:r>
              <a:rPr lang="en-US" sz="1200" b="1" dirty="0">
                <a:solidFill>
                  <a:srgbClr val="1F2937"/>
                </a:solidFill>
                <a:latin typeface="Helvetica" pitchFamily="34" charset="0"/>
                <a:ea typeface="Helvetica" pitchFamily="34" charset="-122"/>
                <a:cs typeface="Helvetica" pitchFamily="34" charset="-120"/>
              </a:rPr>
              <a:t>成本控管</a:t>
            </a:r>
            <a:endParaRPr lang="en-US" sz="1200" dirty="0"/>
          </a:p>
        </p:txBody>
      </p:sp>
      <p:sp>
        <p:nvSpPr>
          <p:cNvPr id="52" name="Text 22"/>
          <p:cNvSpPr/>
          <p:nvPr/>
        </p:nvSpPr>
        <p:spPr>
          <a:xfrm>
            <a:off x="9789616" y="3857625"/>
            <a:ext cx="1878360" cy="381000"/>
          </a:xfrm>
          <a:prstGeom prst="rect">
            <a:avLst/>
          </a:prstGeom>
          <a:noFill/>
          <a:ln/>
        </p:spPr>
        <p:txBody>
          <a:bodyPr wrap="square" lIns="0" tIns="0" rIns="0" bIns="0" rtlCol="0" anchor="t"/>
          <a:lstStyle/>
          <a:p>
            <a:pPr indent="0" marL="0">
              <a:lnSpc>
                <a:spcPts val="1500"/>
              </a:lnSpc>
              <a:buNone/>
            </a:pPr>
            <a:r>
              <a:rPr lang="en-US" sz="1050" dirty="0">
                <a:solidFill>
                  <a:srgbClr val="4B5563"/>
                </a:solidFill>
                <a:latin typeface="Helvetica" pitchFamily="34" charset="0"/>
                <a:ea typeface="Helvetica" pitchFamily="34" charset="-122"/>
                <a:cs typeface="Helvetica" pitchFamily="34" charset="-120"/>
              </a:rPr>
              <a:t>減少雲端API請求次數，降低運營成本</a:t>
            </a:r>
            <a:endParaRPr lang="en-US" sz="1050" dirty="0"/>
          </a:p>
        </p:txBody>
      </p:sp>
      <p:sp>
        <p:nvSpPr>
          <p:cNvPr id="53" name="Text 23"/>
          <p:cNvSpPr/>
          <p:nvPr/>
        </p:nvSpPr>
        <p:spPr>
          <a:xfrm>
            <a:off x="7330380" y="6096000"/>
            <a:ext cx="4480471" cy="152400"/>
          </a:xfrm>
          <a:prstGeom prst="rect">
            <a:avLst/>
          </a:prstGeom>
          <a:noFill/>
          <a:ln/>
        </p:spPr>
        <p:txBody>
          <a:bodyPr wrap="square" lIns="0" tIns="0" rIns="0" bIns="0" rtlCol="0" anchor="t"/>
          <a:lstStyle/>
          <a:p>
            <a:pPr algn="ctr" indent="0" marL="0">
              <a:lnSpc>
                <a:spcPts val="1200"/>
              </a:lnSpc>
              <a:buNone/>
            </a:pPr>
            <a:r>
              <a:rPr lang="en-US" sz="900" dirty="0">
                <a:solidFill>
                  <a:srgbClr val="6B7280"/>
                </a:solidFill>
                <a:latin typeface="Helvetica" pitchFamily="34" charset="0"/>
                <a:ea typeface="Helvetica" pitchFamily="34" charset="-122"/>
                <a:cs typeface="Helvetica" pitchFamily="34" charset="-120"/>
              </a:rPr>
              <a:t>優化後的「膠囊衣櫃」示例</a:t>
            </a:r>
            <a:endParaRPr lang="en-US" sz="900" dirty="0"/>
          </a:p>
        </p:txBody>
      </p:sp>
      <p:sp>
        <p:nvSpPr>
          <p:cNvPr id="54" name="Text 24"/>
          <p:cNvSpPr/>
          <p:nvPr/>
        </p:nvSpPr>
        <p:spPr>
          <a:xfrm>
            <a:off x="819150" y="6553200"/>
            <a:ext cx="10839450" cy="457200"/>
          </a:xfrm>
          <a:prstGeom prst="rect">
            <a:avLst/>
          </a:prstGeom>
          <a:noFill/>
          <a:ln/>
        </p:spPr>
        <p:txBody>
          <a:bodyPr wrap="square" lIns="0" tIns="0" rIns="0" bIns="0" rtlCol="0" anchor="t"/>
          <a:lstStyle/>
          <a:p>
            <a:pPr indent="0" marL="0">
              <a:lnSpc>
                <a:spcPts val="1800"/>
              </a:lnSpc>
              <a:buNone/>
            </a:pPr>
            <a:r>
              <a:rPr lang="en-US" sz="1200" dirty="0">
                <a:solidFill>
                  <a:srgbClr val="374151"/>
                </a:solidFill>
                <a:latin typeface="Helvetica" pitchFamily="34" charset="0"/>
                <a:ea typeface="Helvetica" pitchFamily="34" charset="-122"/>
                <a:cs typeface="Helvetica" pitchFamily="34" charset="-120"/>
              </a:rPr>
              <a:t>WearWise不僅是簡單地「幫你決定今天要穿什麼」，更深層的願景是成為一個能夠隨時間推移而學習、進化的個人化智慧衣櫃夥伴，讓「每天該穿什麼」不再是一種焦慮與煩惱，而是一種充滿探索與創造樂趣的體驗。</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2025-10-05T09:04:29Z</dcterms:created>
  <dcterms:modified xsi:type="dcterms:W3CDTF">2025-10-05T09:04:29Z</dcterms:modified>
</cp:coreProperties>
</file>